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47"/>
  </p:notesMasterIdLst>
  <p:sldIdLst>
    <p:sldId id="256" r:id="rId2"/>
    <p:sldId id="257" r:id="rId3"/>
    <p:sldId id="259" r:id="rId4"/>
    <p:sldId id="258" r:id="rId5"/>
    <p:sldId id="260" r:id="rId6"/>
    <p:sldId id="261" r:id="rId7"/>
    <p:sldId id="263" r:id="rId8"/>
    <p:sldId id="264" r:id="rId9"/>
    <p:sldId id="266" r:id="rId10"/>
    <p:sldId id="267" r:id="rId11"/>
    <p:sldId id="269" r:id="rId12"/>
    <p:sldId id="268" r:id="rId13"/>
    <p:sldId id="270" r:id="rId14"/>
    <p:sldId id="271" r:id="rId15"/>
    <p:sldId id="272" r:id="rId16"/>
    <p:sldId id="273" r:id="rId17"/>
    <p:sldId id="274" r:id="rId18"/>
    <p:sldId id="275" r:id="rId19"/>
    <p:sldId id="277" r:id="rId20"/>
    <p:sldId id="278" r:id="rId21"/>
    <p:sldId id="279" r:id="rId22"/>
    <p:sldId id="280" r:id="rId23"/>
    <p:sldId id="283" r:id="rId24"/>
    <p:sldId id="281" r:id="rId25"/>
    <p:sldId id="282" r:id="rId26"/>
    <p:sldId id="284" r:id="rId27"/>
    <p:sldId id="285" r:id="rId28"/>
    <p:sldId id="289" r:id="rId29"/>
    <p:sldId id="287" r:id="rId30"/>
    <p:sldId id="288" r:id="rId31"/>
    <p:sldId id="290" r:id="rId32"/>
    <p:sldId id="291" r:id="rId33"/>
    <p:sldId id="286" r:id="rId34"/>
    <p:sldId id="292" r:id="rId35"/>
    <p:sldId id="296" r:id="rId36"/>
    <p:sldId id="297" r:id="rId37"/>
    <p:sldId id="303" r:id="rId38"/>
    <p:sldId id="293" r:id="rId39"/>
    <p:sldId id="304" r:id="rId40"/>
    <p:sldId id="294" r:id="rId41"/>
    <p:sldId id="298" r:id="rId42"/>
    <p:sldId id="314" r:id="rId43"/>
    <p:sldId id="315" r:id="rId44"/>
    <p:sldId id="317" r:id="rId45"/>
    <p:sldId id="316" r:id="rId4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660"/>
  </p:normalViewPr>
  <p:slideViewPr>
    <p:cSldViewPr>
      <p:cViewPr>
        <p:scale>
          <a:sx n="75" d="100"/>
          <a:sy n="75" d="100"/>
        </p:scale>
        <p:origin x="-990" y="-6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 Id="rId5" Type="http://schemas.openxmlformats.org/officeDocument/2006/relationships/image" Target="../media/image62.wmf"/><Relationship Id="rId4" Type="http://schemas.openxmlformats.org/officeDocument/2006/relationships/image" Target="../media/image61.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image" Target="../media/image60.wmf"/><Relationship Id="rId7" Type="http://schemas.openxmlformats.org/officeDocument/2006/relationships/image" Target="../media/image68.wmf"/><Relationship Id="rId2" Type="http://schemas.openxmlformats.org/officeDocument/2006/relationships/image" Target="../media/image64.wmf"/><Relationship Id="rId1" Type="http://schemas.openxmlformats.org/officeDocument/2006/relationships/image" Target="../media/image63.wmf"/><Relationship Id="rId6" Type="http://schemas.openxmlformats.org/officeDocument/2006/relationships/image" Target="../media/image67.wmf"/><Relationship Id="rId5" Type="http://schemas.openxmlformats.org/officeDocument/2006/relationships/image" Target="../media/image66.wmf"/><Relationship Id="rId10" Type="http://schemas.openxmlformats.org/officeDocument/2006/relationships/image" Target="../media/image71.wmf"/><Relationship Id="rId4" Type="http://schemas.openxmlformats.org/officeDocument/2006/relationships/image" Target="../media/image65.wmf"/><Relationship Id="rId9" Type="http://schemas.openxmlformats.org/officeDocument/2006/relationships/image" Target="../media/image70.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 Id="rId4" Type="http://schemas.openxmlformats.org/officeDocument/2006/relationships/image" Target="../media/image7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3759AA-53E0-4AB8-9EB0-CB73F82504D2}" type="datetimeFigureOut">
              <a:rPr lang="it-IT" smtClean="0"/>
              <a:pPr/>
              <a:t>19/02/2014</a:t>
            </a:fld>
            <a:endParaRPr lang="it-I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0C018E-C2F0-4264-8FD0-6E6A614B0B16}" type="slidenum">
              <a:rPr lang="it-IT" smtClean="0"/>
              <a:pPr/>
              <a:t>‹#›</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16</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17</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18</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19</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20</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21</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22</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23</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24</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25</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26</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27</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28</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29</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30</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31</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32</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33</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34</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35</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36</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37</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38</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39</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40</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41</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42</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43</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44</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990C018E-C2F0-4264-8FD0-6E6A614B0B16}" type="slidenum">
              <a:rPr lang="it-IT" smtClean="0"/>
              <a:pPr/>
              <a:t>45</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t-I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t-IT"/>
          </a:p>
        </p:txBody>
      </p:sp>
      <p:sp>
        <p:nvSpPr>
          <p:cNvPr id="4" name="Date Placeholder 3"/>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t-I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Date Placeholder 4"/>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t-I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7" name="Date Placeholder 6"/>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Date Placeholder 2"/>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t-I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t-I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t-I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A412007A-94A3-4FE0-852D-E78AB14E3F7C}" type="datetimeFigureOut">
              <a:rPr lang="it-IT" smtClean="0"/>
              <a:pPr/>
              <a:t>19/02/2014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73EA924-6761-450C-8DBB-FD36F679C26E}" type="slidenum">
              <a:rPr lang="it-IT" smtClean="0"/>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t-I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12007A-94A3-4FE0-852D-E78AB14E3F7C}" type="datetimeFigureOut">
              <a:rPr lang="it-IT" smtClean="0"/>
              <a:pPr/>
              <a:t>19/02/2014</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3EA924-6761-450C-8DBB-FD36F679C26E}" type="slidenum">
              <a:rPr lang="it-IT" smtClean="0"/>
              <a:pPr/>
              <a:t>‹#›</a:t>
            </a:fld>
            <a:endParaRPr lang="it-IT"/>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8.png"/><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wmf"/></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png"/><Relationship Id="rId4" Type="http://schemas.openxmlformats.org/officeDocument/2006/relationships/oleObject" Target="../embeddings/oleObject6.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7.bin"/><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8.bin"/><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9.bin"/><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10.bin"/><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53.jpeg"/><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20.xml"/><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oleObject" Target="../embeddings/oleObject30.bin"/><Relationship Id="rId3" Type="http://schemas.openxmlformats.org/officeDocument/2006/relationships/notesSlide" Target="../notesSlides/notesSlide21.xml"/><Relationship Id="rId7" Type="http://schemas.openxmlformats.org/officeDocument/2006/relationships/oleObject" Target="../embeddings/oleObject24.bin"/><Relationship Id="rId12"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3.bin"/><Relationship Id="rId11" Type="http://schemas.openxmlformats.org/officeDocument/2006/relationships/oleObject" Target="../embeddings/oleObject28.bin"/><Relationship Id="rId5" Type="http://schemas.openxmlformats.org/officeDocument/2006/relationships/oleObject" Target="../embeddings/oleObject22.bin"/><Relationship Id="rId10" Type="http://schemas.openxmlformats.org/officeDocument/2006/relationships/oleObject" Target="../embeddings/oleObject27.bin"/><Relationship Id="rId4" Type="http://schemas.openxmlformats.org/officeDocument/2006/relationships/oleObject" Target="../embeddings/oleObject21.bin"/><Relationship Id="rId9" Type="http://schemas.openxmlformats.org/officeDocument/2006/relationships/oleObject" Target="../embeddings/oleObject26.bin"/></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33.bin"/><Relationship Id="rId5" Type="http://schemas.openxmlformats.org/officeDocument/2006/relationships/oleObject" Target="../embeddings/oleObject32.bin"/><Relationship Id="rId4" Type="http://schemas.openxmlformats.org/officeDocument/2006/relationships/oleObject" Target="../embeddings/oleObject31.bin"/></Relationships>
</file>

<file path=ppt/slides/_rels/slide3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3.jpeg"/><Relationship Id="rId11" Type="http://schemas.openxmlformats.org/officeDocument/2006/relationships/image" Target="../media/image88.png"/><Relationship Id="rId5" Type="http://schemas.openxmlformats.org/officeDocument/2006/relationships/image" Target="../media/image82.jpeg"/><Relationship Id="rId10" Type="http://schemas.openxmlformats.org/officeDocument/2006/relationships/image" Target="../media/image87.jpeg"/><Relationship Id="rId4" Type="http://schemas.openxmlformats.org/officeDocument/2006/relationships/image" Target="../media/image81.jpeg"/><Relationship Id="rId9" Type="http://schemas.openxmlformats.org/officeDocument/2006/relationships/image" Target="../media/image86.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1917"/>
            <a:ext cx="7772400" cy="1470025"/>
          </a:xfrm>
        </p:spPr>
        <p:txBody>
          <a:bodyPr>
            <a:noAutofit/>
          </a:bodyPr>
          <a:lstStyle/>
          <a:p>
            <a:r>
              <a:rPr lang="it-IT" sz="6600" b="1" dirty="0" smtClean="0">
                <a:latin typeface="Chiller" pitchFamily="82" charset="0"/>
              </a:rPr>
              <a:t>From Planck’s Constant to Quantum Mechanics</a:t>
            </a:r>
            <a:endParaRPr lang="it-IT" sz="6600" b="1" dirty="0">
              <a:latin typeface="Chiller" pitchFamily="82" charset="0"/>
            </a:endParaRPr>
          </a:p>
        </p:txBody>
      </p:sp>
      <p:pic>
        <p:nvPicPr>
          <p:cNvPr id="4" name="Picture 3" descr="arrow.png"/>
          <p:cNvPicPr>
            <a:picLocks noChangeAspect="1"/>
          </p:cNvPicPr>
          <p:nvPr/>
        </p:nvPicPr>
        <p:blipFill>
          <a:blip r:embed="rId2"/>
          <a:srcRect l="6817" t="16621" r="25256" b="9809"/>
          <a:stretch>
            <a:fillRect/>
          </a:stretch>
        </p:blipFill>
        <p:spPr>
          <a:xfrm>
            <a:off x="6833950" y="-357214"/>
            <a:ext cx="2310049" cy="2000264"/>
          </a:xfrm>
          <a:prstGeom prst="rect">
            <a:avLst/>
          </a:prstGeom>
        </p:spPr>
      </p:pic>
      <p:sp>
        <p:nvSpPr>
          <p:cNvPr id="3" name="Subtitle 2"/>
          <p:cNvSpPr>
            <a:spLocks noGrp="1"/>
          </p:cNvSpPr>
          <p:nvPr>
            <p:ph type="subTitle" idx="1"/>
          </p:nvPr>
        </p:nvSpPr>
        <p:spPr>
          <a:xfrm>
            <a:off x="1214414" y="4500570"/>
            <a:ext cx="6429420" cy="642942"/>
          </a:xfrm>
        </p:spPr>
        <p:txBody>
          <a:bodyPr>
            <a:normAutofit/>
          </a:bodyPr>
          <a:lstStyle/>
          <a:p>
            <a:r>
              <a:rPr lang="it-IT" sz="2800" b="1" dirty="0" smtClean="0">
                <a:solidFill>
                  <a:schemeClr val="tx1"/>
                </a:solidFill>
                <a:latin typeface="Bradley Hand ITC" pitchFamily="66" charset="0"/>
              </a:rPr>
              <a:t>Matteo  Mascolo</a:t>
            </a:r>
            <a:endParaRPr lang="it-IT" sz="2800" b="1" dirty="0">
              <a:solidFill>
                <a:schemeClr val="tx1"/>
              </a:solidFill>
              <a:latin typeface="Bradley Hand ITC" pitchFamily="66" charset="0"/>
            </a:endParaRPr>
          </a:p>
        </p:txBody>
      </p:sp>
      <p:sp>
        <p:nvSpPr>
          <p:cNvPr id="8" name="Arc 7"/>
          <p:cNvSpPr/>
          <p:nvPr/>
        </p:nvSpPr>
        <p:spPr>
          <a:xfrm>
            <a:off x="-1500230" y="5143512"/>
            <a:ext cx="3536133" cy="3071834"/>
          </a:xfrm>
          <a:prstGeom prst="arc">
            <a:avLst>
              <a:gd name="adj1" fmla="val 15553114"/>
              <a:gd name="adj2" fmla="val 402436"/>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7" name="Oval 6"/>
          <p:cNvSpPr/>
          <p:nvPr/>
        </p:nvSpPr>
        <p:spPr>
          <a:xfrm>
            <a:off x="1142976" y="5286388"/>
            <a:ext cx="571504" cy="571504"/>
          </a:xfrm>
          <a:prstGeom prst="ellipse">
            <a:avLst/>
          </a:prstGeom>
          <a:solidFill>
            <a:schemeClr val="tx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26" name="Picture 2" descr="C:\Users\Matt\Desktop\PRESENTAZIONE_MQ\logo_infn.gif"/>
          <p:cNvPicPr>
            <a:picLocks noChangeAspect="1" noChangeArrowheads="1"/>
          </p:cNvPicPr>
          <p:nvPr/>
        </p:nvPicPr>
        <p:blipFill>
          <a:blip r:embed="rId3" cstate="print"/>
          <a:srcRect/>
          <a:stretch>
            <a:fillRect/>
          </a:stretch>
        </p:blipFill>
        <p:spPr bwMode="auto">
          <a:xfrm>
            <a:off x="7643834" y="5857892"/>
            <a:ext cx="1422234" cy="90528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lstStyle/>
          <a:p>
            <a:r>
              <a:rPr lang="it-IT" b="1" dirty="0" smtClean="0">
                <a:latin typeface="Bradley Hand ITC" pitchFamily="66" charset="0"/>
              </a:rPr>
              <a:t>Don’t  be  afraid ...</a:t>
            </a:r>
            <a:endParaRPr lang="it-IT" b="1" dirty="0">
              <a:latin typeface="Bradley Hand ITC" pitchFamily="66" charset="0"/>
            </a:endParaRPr>
          </a:p>
        </p:txBody>
      </p:sp>
      <p:sp>
        <p:nvSpPr>
          <p:cNvPr id="4" name="TextBox 3"/>
          <p:cNvSpPr txBox="1"/>
          <p:nvPr/>
        </p:nvSpPr>
        <p:spPr>
          <a:xfrm>
            <a:off x="2790250" y="1345156"/>
            <a:ext cx="3639138" cy="369332"/>
          </a:xfrm>
          <a:prstGeom prst="rect">
            <a:avLst/>
          </a:prstGeom>
          <a:noFill/>
        </p:spPr>
        <p:txBody>
          <a:bodyPr wrap="none" rtlCol="0">
            <a:spAutoFit/>
          </a:bodyPr>
          <a:lstStyle/>
          <a:p>
            <a:r>
              <a:rPr lang="it-IT" dirty="0" smtClean="0">
                <a:latin typeface="Century Schoolbook" pitchFamily="18" charset="0"/>
              </a:rPr>
              <a:t>... if you don’t understand QM ...</a:t>
            </a:r>
            <a:endParaRPr lang="it-IT" dirty="0">
              <a:latin typeface="Century Schoolbook" pitchFamily="18" charset="0"/>
            </a:endParaRPr>
          </a:p>
        </p:txBody>
      </p:sp>
      <p:pic>
        <p:nvPicPr>
          <p:cNvPr id="1026" name="Picture 2" descr="C:\Users\Matt\Desktop\PRESENTAZIONE_MQ\moment_of_clarity.jpg"/>
          <p:cNvPicPr>
            <a:picLocks noChangeAspect="1" noChangeArrowheads="1"/>
          </p:cNvPicPr>
          <p:nvPr/>
        </p:nvPicPr>
        <p:blipFill>
          <a:blip r:embed="rId2"/>
          <a:srcRect/>
          <a:stretch>
            <a:fillRect/>
          </a:stretch>
        </p:blipFill>
        <p:spPr bwMode="auto">
          <a:xfrm>
            <a:off x="1823967" y="2085984"/>
            <a:ext cx="5605553" cy="427197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04" y="142852"/>
            <a:ext cx="8229600" cy="1143000"/>
          </a:xfrm>
        </p:spPr>
        <p:txBody>
          <a:bodyPr/>
          <a:lstStyle/>
          <a:p>
            <a:r>
              <a:rPr lang="it-IT" b="1" dirty="0" smtClean="0">
                <a:latin typeface="Bradley Hand ITC" pitchFamily="66" charset="0"/>
              </a:rPr>
              <a:t>Don’t  be  afraid ...</a:t>
            </a:r>
            <a:endParaRPr lang="it-IT" b="1" dirty="0">
              <a:latin typeface="Bradley Hand ITC" pitchFamily="66" charset="0"/>
            </a:endParaRPr>
          </a:p>
        </p:txBody>
      </p:sp>
      <p:sp>
        <p:nvSpPr>
          <p:cNvPr id="4" name="TextBox 3"/>
          <p:cNvSpPr txBox="1"/>
          <p:nvPr/>
        </p:nvSpPr>
        <p:spPr>
          <a:xfrm>
            <a:off x="2956754" y="1357298"/>
            <a:ext cx="3329758" cy="369332"/>
          </a:xfrm>
          <a:prstGeom prst="rect">
            <a:avLst/>
          </a:prstGeom>
          <a:noFill/>
        </p:spPr>
        <p:txBody>
          <a:bodyPr wrap="none" rtlCol="0">
            <a:spAutoFit/>
          </a:bodyPr>
          <a:lstStyle/>
          <a:p>
            <a:r>
              <a:rPr lang="it-IT" dirty="0" smtClean="0">
                <a:latin typeface="Century Schoolbook" pitchFamily="18" charset="0"/>
              </a:rPr>
              <a:t>... you are in good company !</a:t>
            </a:r>
            <a:endParaRPr lang="it-IT" dirty="0">
              <a:latin typeface="Century Schoolbook" pitchFamily="18" charset="0"/>
            </a:endParaRPr>
          </a:p>
        </p:txBody>
      </p:sp>
      <p:pic>
        <p:nvPicPr>
          <p:cNvPr id="2051" name="Picture 3" descr="C:\Users\Matt\Desktop\PRESENTAZIONE_MQ\maxresdefault.jpg"/>
          <p:cNvPicPr>
            <a:picLocks noChangeAspect="1" noChangeArrowheads="1"/>
          </p:cNvPicPr>
          <p:nvPr/>
        </p:nvPicPr>
        <p:blipFill>
          <a:blip r:embed="rId2"/>
          <a:srcRect/>
          <a:stretch>
            <a:fillRect/>
          </a:stretch>
        </p:blipFill>
        <p:spPr bwMode="auto">
          <a:xfrm>
            <a:off x="749652" y="2109396"/>
            <a:ext cx="7680000" cy="4320000"/>
          </a:xfrm>
          <a:prstGeom prst="rect">
            <a:avLst/>
          </a:prstGeom>
          <a:noFill/>
        </p:spPr>
      </p:pic>
      <p:sp>
        <p:nvSpPr>
          <p:cNvPr id="7" name="TextBox 6"/>
          <p:cNvSpPr txBox="1"/>
          <p:nvPr/>
        </p:nvSpPr>
        <p:spPr>
          <a:xfrm>
            <a:off x="1000100" y="2571744"/>
            <a:ext cx="3571900" cy="1723549"/>
          </a:xfrm>
          <a:prstGeom prst="rect">
            <a:avLst/>
          </a:prstGeom>
          <a:noFill/>
        </p:spPr>
        <p:txBody>
          <a:bodyPr wrap="square" rtlCol="0">
            <a:spAutoFit/>
          </a:bodyPr>
          <a:lstStyle/>
          <a:p>
            <a:r>
              <a:rPr lang="it-IT" sz="2200" dirty="0" smtClean="0">
                <a:solidFill>
                  <a:schemeClr val="bg1"/>
                </a:solidFill>
                <a:latin typeface="Aharoni" pitchFamily="2" charset="-79"/>
                <a:cs typeface="Aharoni" pitchFamily="2" charset="-79"/>
              </a:rPr>
              <a:t>“I think I can safely say that nobody understands quantum mechanics “</a:t>
            </a:r>
          </a:p>
          <a:p>
            <a:endParaRPr lang="it-IT" sz="2000" dirty="0" smtClean="0">
              <a:solidFill>
                <a:schemeClr val="bg1"/>
              </a:solidFill>
              <a:latin typeface="Aharoni" pitchFamily="2" charset="-79"/>
              <a:cs typeface="Aharoni" pitchFamily="2" charset="-79"/>
            </a:endParaRPr>
          </a:p>
          <a:p>
            <a:pPr algn="r"/>
            <a:r>
              <a:rPr lang="it-IT" sz="2000" dirty="0" smtClean="0">
                <a:solidFill>
                  <a:schemeClr val="bg1"/>
                </a:solidFill>
                <a:latin typeface="+mj-lt"/>
                <a:cs typeface="Aharoni" pitchFamily="2" charset="-79"/>
              </a:rPr>
              <a:t>(R. P. FEYNMAN)</a:t>
            </a:r>
          </a:p>
        </p:txBody>
      </p:sp>
      <p:pic>
        <p:nvPicPr>
          <p:cNvPr id="8" name="Picture 7" descr="arrow.png"/>
          <p:cNvPicPr>
            <a:picLocks noChangeAspect="1"/>
          </p:cNvPicPr>
          <p:nvPr/>
        </p:nvPicPr>
        <p:blipFill>
          <a:blip r:embed="rId3"/>
          <a:srcRect l="6817" t="16621" r="25256" b="9809"/>
          <a:stretch>
            <a:fillRect/>
          </a:stretch>
        </p:blipFill>
        <p:spPr>
          <a:xfrm rot="10800000">
            <a:off x="-71469" y="142852"/>
            <a:ext cx="1650035" cy="142876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a:bodyPr>
          <a:lstStyle/>
          <a:p>
            <a:r>
              <a:rPr lang="it-IT" sz="3900" b="1" dirty="0" smtClean="0">
                <a:latin typeface="Bradley Hand ITC" pitchFamily="66" charset="0"/>
              </a:rPr>
              <a:t>Let’s  start  from  the  very beginning</a:t>
            </a:r>
            <a:endParaRPr lang="it-IT" sz="3900" b="1" dirty="0">
              <a:latin typeface="Bradley Hand ITC" pitchFamily="66" charset="0"/>
            </a:endParaRPr>
          </a:p>
        </p:txBody>
      </p:sp>
      <p:sp>
        <p:nvSpPr>
          <p:cNvPr id="3" name="TextBox 2"/>
          <p:cNvSpPr txBox="1"/>
          <p:nvPr/>
        </p:nvSpPr>
        <p:spPr>
          <a:xfrm>
            <a:off x="1474556" y="1357298"/>
            <a:ext cx="5954964" cy="369332"/>
          </a:xfrm>
          <a:prstGeom prst="rect">
            <a:avLst/>
          </a:prstGeom>
          <a:noFill/>
        </p:spPr>
        <p:txBody>
          <a:bodyPr wrap="none" rtlCol="0">
            <a:spAutoFit/>
          </a:bodyPr>
          <a:lstStyle/>
          <a:p>
            <a:r>
              <a:rPr lang="it-IT" dirty="0" smtClean="0"/>
              <a:t>Physics before Galileo Galiei (1622). According to Aristotele....</a:t>
            </a:r>
            <a:endParaRPr lang="it-IT" dirty="0"/>
          </a:p>
        </p:txBody>
      </p:sp>
      <p:pic>
        <p:nvPicPr>
          <p:cNvPr id="3074" name="Picture 2" descr="C:\Users\Matt\Desktop\PRESENTAZIONE_MQ\aristotele.gif"/>
          <p:cNvPicPr>
            <a:picLocks noChangeAspect="1" noChangeArrowheads="1"/>
          </p:cNvPicPr>
          <p:nvPr/>
        </p:nvPicPr>
        <p:blipFill>
          <a:blip r:embed="rId2"/>
          <a:srcRect/>
          <a:stretch>
            <a:fillRect/>
          </a:stretch>
        </p:blipFill>
        <p:spPr bwMode="auto">
          <a:xfrm>
            <a:off x="500034" y="2357430"/>
            <a:ext cx="3214710" cy="4013135"/>
          </a:xfrm>
          <a:prstGeom prst="rect">
            <a:avLst/>
          </a:prstGeom>
          <a:noFill/>
        </p:spPr>
      </p:pic>
      <p:sp>
        <p:nvSpPr>
          <p:cNvPr id="5" name="Cloud 4"/>
          <p:cNvSpPr/>
          <p:nvPr/>
        </p:nvSpPr>
        <p:spPr>
          <a:xfrm>
            <a:off x="3786182" y="2214554"/>
            <a:ext cx="5143536" cy="3786214"/>
          </a:xfrm>
          <a:prstGeom prst="cloud">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it-IT" dirty="0"/>
          </a:p>
        </p:txBody>
      </p:sp>
      <p:sp>
        <p:nvSpPr>
          <p:cNvPr id="6" name="Oval 5"/>
          <p:cNvSpPr/>
          <p:nvPr/>
        </p:nvSpPr>
        <p:spPr>
          <a:xfrm>
            <a:off x="2571736" y="2857496"/>
            <a:ext cx="214314" cy="214314"/>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7" name="Oval 6"/>
          <p:cNvSpPr/>
          <p:nvPr/>
        </p:nvSpPr>
        <p:spPr>
          <a:xfrm>
            <a:off x="3000364" y="2857496"/>
            <a:ext cx="357190" cy="35719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8" name="Oval 7"/>
          <p:cNvSpPr/>
          <p:nvPr/>
        </p:nvSpPr>
        <p:spPr>
          <a:xfrm>
            <a:off x="3571868" y="2857496"/>
            <a:ext cx="500066" cy="500066"/>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9" name="Rectangle 8"/>
          <p:cNvSpPr/>
          <p:nvPr/>
        </p:nvSpPr>
        <p:spPr>
          <a:xfrm>
            <a:off x="4572000" y="3000372"/>
            <a:ext cx="3714776" cy="646331"/>
          </a:xfrm>
          <a:prstGeom prst="rect">
            <a:avLst/>
          </a:prstGeom>
        </p:spPr>
        <p:txBody>
          <a:bodyPr wrap="square">
            <a:spAutoFit/>
          </a:bodyPr>
          <a:lstStyle/>
          <a:p>
            <a:pPr algn="ctr">
              <a:defRPr/>
            </a:pPr>
            <a:r>
              <a:rPr lang="en-US" dirty="0" smtClean="0"/>
              <a:t>A constant force produces a uniform motion</a:t>
            </a:r>
          </a:p>
        </p:txBody>
      </p:sp>
      <p:sp>
        <p:nvSpPr>
          <p:cNvPr id="10" name="TextBox 9"/>
          <p:cNvSpPr txBox="1"/>
          <p:nvPr/>
        </p:nvSpPr>
        <p:spPr>
          <a:xfrm>
            <a:off x="4429124" y="4577372"/>
            <a:ext cx="2928958" cy="923330"/>
          </a:xfrm>
          <a:prstGeom prst="rect">
            <a:avLst/>
          </a:prstGeom>
          <a:noFill/>
        </p:spPr>
        <p:txBody>
          <a:bodyPr wrap="square" rtlCol="0">
            <a:spAutoFit/>
          </a:bodyPr>
          <a:lstStyle/>
          <a:p>
            <a:pPr algn="ctr"/>
            <a:r>
              <a:rPr lang="it-IT" dirty="0" smtClean="0"/>
              <a:t>The speed of a body in vacuum is infinity</a:t>
            </a:r>
          </a:p>
          <a:p>
            <a:endParaRPr lang="it-IT" dirty="0"/>
          </a:p>
        </p:txBody>
      </p:sp>
      <p:sp>
        <p:nvSpPr>
          <p:cNvPr id="11" name="TextBox 10"/>
          <p:cNvSpPr txBox="1"/>
          <p:nvPr/>
        </p:nvSpPr>
        <p:spPr>
          <a:xfrm>
            <a:off x="5643570" y="3772919"/>
            <a:ext cx="1353256" cy="707886"/>
          </a:xfrm>
          <a:prstGeom prst="rect">
            <a:avLst/>
          </a:prstGeom>
          <a:noFill/>
        </p:spPr>
        <p:txBody>
          <a:bodyPr wrap="none" rtlCol="0">
            <a:spAutoFit/>
          </a:bodyPr>
          <a:lstStyle/>
          <a:p>
            <a:r>
              <a:rPr lang="en-US" sz="4000" b="1" dirty="0" smtClean="0">
                <a:latin typeface="Chiller" pitchFamily="82" charset="0"/>
              </a:rPr>
              <a:t>F = m v</a:t>
            </a:r>
            <a:endParaRPr lang="it-IT" sz="4000" b="1" dirty="0">
              <a:latin typeface="Chiller" pitchFamily="82"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AristotleTrajectory"/>
          <p:cNvPicPr>
            <a:picLocks noChangeAspect="1" noChangeArrowheads="1"/>
          </p:cNvPicPr>
          <p:nvPr/>
        </p:nvPicPr>
        <p:blipFill>
          <a:blip r:embed="rId2">
            <a:lum bright="-6000" contrast="24000"/>
          </a:blip>
          <a:srcRect/>
          <a:stretch>
            <a:fillRect/>
          </a:stretch>
        </p:blipFill>
        <p:spPr bwMode="auto">
          <a:xfrm>
            <a:off x="1142976" y="1357298"/>
            <a:ext cx="6809599" cy="5072098"/>
          </a:xfrm>
          <a:prstGeom prst="rect">
            <a:avLst/>
          </a:prstGeom>
          <a:noFill/>
          <a:ln w="9525">
            <a:noFill/>
            <a:miter lim="800000"/>
            <a:headEnd/>
            <a:tailEnd/>
          </a:ln>
        </p:spPr>
      </p:pic>
      <p:sp>
        <p:nvSpPr>
          <p:cNvPr id="7" name="Title 1"/>
          <p:cNvSpPr txBox="1">
            <a:spLocks/>
          </p:cNvSpPr>
          <p:nvPr/>
        </p:nvSpPr>
        <p:spPr>
          <a:xfrm>
            <a:off x="457200" y="142852"/>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900" b="1" i="0" u="none" strike="noStrike" kern="1200" cap="none" spc="0" normalizeH="0" baseline="0" noProof="0" dirty="0" smtClean="0">
                <a:ln>
                  <a:noFill/>
                </a:ln>
                <a:solidFill>
                  <a:schemeClr val="tx1"/>
                </a:solidFill>
                <a:effectLst/>
                <a:uLnTx/>
                <a:uFillTx/>
                <a:latin typeface="Bradley Hand ITC" pitchFamily="66" charset="0"/>
                <a:ea typeface="+mj-ea"/>
                <a:cs typeface="+mj-cs"/>
              </a:rPr>
              <a:t>Something  is</a:t>
            </a:r>
            <a:r>
              <a:rPr lang="it-IT" sz="3900" b="1" dirty="0" smtClean="0">
                <a:latin typeface="Bradley Hand ITC" pitchFamily="66" charset="0"/>
                <a:ea typeface="+mj-ea"/>
                <a:cs typeface="+mj-cs"/>
              </a:rPr>
              <a:t>  evidently  wrong</a:t>
            </a:r>
            <a:endParaRPr kumimoji="0" lang="it-IT" sz="3900" b="1" i="0" u="none" strike="noStrike" kern="1200" cap="none" spc="0" normalizeH="0" baseline="0" noProof="0" dirty="0">
              <a:ln>
                <a:noFill/>
              </a:ln>
              <a:solidFill>
                <a:schemeClr val="tx1"/>
              </a:solidFill>
              <a:effectLst/>
              <a:uLnTx/>
              <a:uFillTx/>
              <a:latin typeface="Bradley Hand ITC" pitchFamily="66" charset="0"/>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a:bodyPr>
          <a:lstStyle/>
          <a:p>
            <a:r>
              <a:rPr lang="it-IT" b="1" dirty="0" smtClean="0">
                <a:latin typeface="Bradley Hand ITC" pitchFamily="66" charset="0"/>
              </a:rPr>
              <a:t>No  way  to  understand  it !!</a:t>
            </a:r>
            <a:endParaRPr lang="it-IT" b="1" dirty="0">
              <a:latin typeface="Bradley Hand ITC" pitchFamily="66" charset="0"/>
            </a:endParaRPr>
          </a:p>
        </p:txBody>
      </p:sp>
      <p:sp>
        <p:nvSpPr>
          <p:cNvPr id="3" name="TextBox 2"/>
          <p:cNvSpPr txBox="1"/>
          <p:nvPr/>
        </p:nvSpPr>
        <p:spPr>
          <a:xfrm>
            <a:off x="1264475" y="1559470"/>
            <a:ext cx="6522235" cy="369332"/>
          </a:xfrm>
          <a:prstGeom prst="rect">
            <a:avLst/>
          </a:prstGeom>
          <a:noFill/>
        </p:spPr>
        <p:txBody>
          <a:bodyPr wrap="none" rtlCol="0">
            <a:spAutoFit/>
          </a:bodyPr>
          <a:lstStyle/>
          <a:p>
            <a:r>
              <a:rPr lang="it-IT" dirty="0" smtClean="0"/>
              <a:t>Two easy observations can show the lacks of Aristotelian mechanics</a:t>
            </a:r>
            <a:endParaRPr lang="it-IT" dirty="0"/>
          </a:p>
        </p:txBody>
      </p:sp>
      <p:sp>
        <p:nvSpPr>
          <p:cNvPr id="5" name="TextBox 4"/>
          <p:cNvSpPr txBox="1"/>
          <p:nvPr/>
        </p:nvSpPr>
        <p:spPr>
          <a:xfrm>
            <a:off x="1134447" y="2594614"/>
            <a:ext cx="4143404" cy="1477328"/>
          </a:xfrm>
          <a:prstGeom prst="rect">
            <a:avLst/>
          </a:prstGeom>
          <a:noFill/>
        </p:spPr>
        <p:txBody>
          <a:bodyPr wrap="square" rtlCol="0">
            <a:spAutoFit/>
          </a:bodyPr>
          <a:lstStyle/>
          <a:p>
            <a:pPr lvl="0"/>
            <a:r>
              <a:rPr lang="en-US" dirty="0" smtClean="0"/>
              <a:t>It hardly explains how an arrow keeps on flying after being shot </a:t>
            </a:r>
            <a:r>
              <a:rPr lang="it-IT" dirty="0" smtClean="0"/>
              <a:t>(Aristotele tried with the theories of </a:t>
            </a:r>
            <a:r>
              <a:rPr lang="it-IT" b="1" dirty="0" smtClean="0"/>
              <a:t>“natural places”</a:t>
            </a:r>
            <a:r>
              <a:rPr lang="it-IT" dirty="0" smtClean="0"/>
              <a:t> and the </a:t>
            </a:r>
            <a:r>
              <a:rPr lang="it-IT" b="1" dirty="0" smtClean="0"/>
              <a:t>“horror vacui”</a:t>
            </a:r>
            <a:r>
              <a:rPr lang="it-IT" dirty="0" smtClean="0"/>
              <a:t>)</a:t>
            </a:r>
          </a:p>
          <a:p>
            <a:endParaRPr lang="it-IT" dirty="0"/>
          </a:p>
        </p:txBody>
      </p:sp>
      <p:pic>
        <p:nvPicPr>
          <p:cNvPr id="6" name="Picture 6" descr="aristotelian-arrow"/>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072198" y="2360522"/>
            <a:ext cx="2428892" cy="1568544"/>
          </a:xfrm>
          <a:prstGeom prst="rect">
            <a:avLst/>
          </a:prstGeom>
          <a:noFill/>
          <a:ln w="9525">
            <a:noFill/>
            <a:miter lim="800000"/>
            <a:headEnd/>
            <a:tailEnd/>
          </a:ln>
        </p:spPr>
      </p:pic>
      <p:sp>
        <p:nvSpPr>
          <p:cNvPr id="7" name="TextBox 6"/>
          <p:cNvSpPr txBox="1"/>
          <p:nvPr/>
        </p:nvSpPr>
        <p:spPr>
          <a:xfrm>
            <a:off x="357158" y="2808928"/>
            <a:ext cx="562975" cy="646331"/>
          </a:xfrm>
          <a:prstGeom prst="rect">
            <a:avLst/>
          </a:prstGeom>
          <a:noFill/>
        </p:spPr>
        <p:txBody>
          <a:bodyPr wrap="none" rtlCol="0">
            <a:spAutoFit/>
          </a:bodyPr>
          <a:lstStyle/>
          <a:p>
            <a:r>
              <a:rPr lang="it-IT" sz="3600" b="1" dirty="0" smtClean="0"/>
              <a:t>1)</a:t>
            </a:r>
            <a:endParaRPr lang="it-IT" sz="3600" b="1" dirty="0"/>
          </a:p>
        </p:txBody>
      </p:sp>
      <p:sp>
        <p:nvSpPr>
          <p:cNvPr id="8" name="TextBox 7"/>
          <p:cNvSpPr txBox="1"/>
          <p:nvPr/>
        </p:nvSpPr>
        <p:spPr>
          <a:xfrm>
            <a:off x="1134447" y="4863124"/>
            <a:ext cx="4143404" cy="923330"/>
          </a:xfrm>
          <a:prstGeom prst="rect">
            <a:avLst/>
          </a:prstGeom>
          <a:noFill/>
        </p:spPr>
        <p:txBody>
          <a:bodyPr wrap="square" rtlCol="0">
            <a:spAutoFit/>
          </a:bodyPr>
          <a:lstStyle/>
          <a:p>
            <a:r>
              <a:rPr lang="it-IT" dirty="0" smtClean="0"/>
              <a:t>Trajectories </a:t>
            </a:r>
            <a:r>
              <a:rPr lang="en-US" dirty="0" smtClean="0"/>
              <a:t>can be easily </a:t>
            </a:r>
            <a:r>
              <a:rPr lang="en-GB" dirty="0" smtClean="0"/>
              <a:t>disproved</a:t>
            </a:r>
            <a:r>
              <a:rPr lang="en-US" dirty="0" smtClean="0"/>
              <a:t> through a simple experiment</a:t>
            </a:r>
            <a:r>
              <a:rPr lang="it-IT" dirty="0" smtClean="0"/>
              <a:t> (throwing an arrow and looking its motion!!)</a:t>
            </a:r>
            <a:endParaRPr lang="it-IT" dirty="0"/>
          </a:p>
        </p:txBody>
      </p:sp>
      <p:sp>
        <p:nvSpPr>
          <p:cNvPr id="9" name="TextBox 8"/>
          <p:cNvSpPr txBox="1"/>
          <p:nvPr/>
        </p:nvSpPr>
        <p:spPr>
          <a:xfrm>
            <a:off x="357158" y="4885994"/>
            <a:ext cx="562975" cy="646331"/>
          </a:xfrm>
          <a:prstGeom prst="rect">
            <a:avLst/>
          </a:prstGeom>
          <a:noFill/>
        </p:spPr>
        <p:txBody>
          <a:bodyPr wrap="none" rtlCol="0">
            <a:spAutoFit/>
          </a:bodyPr>
          <a:lstStyle/>
          <a:p>
            <a:r>
              <a:rPr lang="it-IT" sz="3600" b="1" dirty="0" smtClean="0"/>
              <a:t>2)</a:t>
            </a:r>
            <a:endParaRPr lang="it-IT" sz="3600" b="1" dirty="0"/>
          </a:p>
        </p:txBody>
      </p:sp>
      <p:pic>
        <p:nvPicPr>
          <p:cNvPr id="11" name="Picture 5" descr="bullets"/>
          <p:cNvPicPr>
            <a:picLocks noChangeAspect="1" noChangeArrowheads="1"/>
          </p:cNvPicPr>
          <p:nvPr/>
        </p:nvPicPr>
        <p:blipFill>
          <a:blip r:embed="rId3">
            <a:clrChange>
              <a:clrFrom>
                <a:srgbClr val="EBEBEB"/>
              </a:clrFrom>
              <a:clrTo>
                <a:srgbClr val="EBEBEB">
                  <a:alpha val="0"/>
                </a:srgbClr>
              </a:clrTo>
            </a:clrChange>
            <a:lum bright="12000" contrast="42000"/>
          </a:blip>
          <a:srcRect/>
          <a:stretch>
            <a:fillRect/>
          </a:stretch>
        </p:blipFill>
        <p:spPr bwMode="auto">
          <a:xfrm>
            <a:off x="5535669" y="4714885"/>
            <a:ext cx="3322611" cy="13573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fontScale="90000"/>
          </a:bodyPr>
          <a:lstStyle/>
          <a:p>
            <a:r>
              <a:rPr lang="it-IT" b="1" dirty="0" smtClean="0">
                <a:latin typeface="Bradley Hand ITC" pitchFamily="66" charset="0"/>
              </a:rPr>
              <a:t>Aristotelian  physics  is  WRONG!</a:t>
            </a:r>
            <a:endParaRPr lang="it-IT" b="1" dirty="0">
              <a:latin typeface="Bradley Hand ITC" pitchFamily="66" charset="0"/>
            </a:endParaRPr>
          </a:p>
        </p:txBody>
      </p:sp>
      <p:pic>
        <p:nvPicPr>
          <p:cNvPr id="10" name="Immagine 7" descr="wile-e-coyote-super-genious.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928794" y="1877951"/>
            <a:ext cx="5500726" cy="41228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a:bodyPr>
          <a:lstStyle/>
          <a:p>
            <a:r>
              <a:rPr lang="it-IT" b="1" dirty="0" smtClean="0">
                <a:latin typeface="Bradley Hand ITC" pitchFamily="66" charset="0"/>
              </a:rPr>
              <a:t>One  more  easy  thing ...</a:t>
            </a:r>
            <a:endParaRPr lang="it-IT" b="1" dirty="0">
              <a:latin typeface="Bradley Hand ITC" pitchFamily="66" charset="0"/>
            </a:endParaRPr>
          </a:p>
        </p:txBody>
      </p:sp>
      <p:pic>
        <p:nvPicPr>
          <p:cNvPr id="1027" name="Picture 3" descr="C:\Users\Matt\Desktop\PRESENTAZIONE_MQ\IMAGES\sfondo galileo.jpg"/>
          <p:cNvPicPr>
            <a:picLocks noChangeArrowheads="1"/>
          </p:cNvPicPr>
          <p:nvPr/>
        </p:nvPicPr>
        <p:blipFill>
          <a:blip r:embed="rId2"/>
          <a:srcRect/>
          <a:stretch>
            <a:fillRect/>
          </a:stretch>
        </p:blipFill>
        <p:spPr bwMode="auto">
          <a:xfrm>
            <a:off x="428596" y="1417072"/>
            <a:ext cx="8312400" cy="5155200"/>
          </a:xfrm>
          <a:prstGeom prst="rect">
            <a:avLst/>
          </a:prstGeom>
          <a:noFill/>
        </p:spPr>
      </p:pic>
      <p:sp>
        <p:nvSpPr>
          <p:cNvPr id="6" name="Rectangle 3"/>
          <p:cNvSpPr txBox="1">
            <a:spLocks noChangeArrowheads="1"/>
          </p:cNvSpPr>
          <p:nvPr/>
        </p:nvSpPr>
        <p:spPr bwMode="auto">
          <a:xfrm>
            <a:off x="657229" y="2186014"/>
            <a:ext cx="3700457" cy="3386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tx2"/>
              </a:buClr>
              <a:buSzPct val="70000"/>
              <a:buFont typeface="Wingdings" charset="2"/>
              <a:buChar char="l"/>
              <a:defRPr sz="3000">
                <a:solidFill>
                  <a:schemeClr val="tx1"/>
                </a:solidFill>
                <a:latin typeface="+mn-lt"/>
                <a:ea typeface="ＭＳ Ｐゴシック" charset="-128"/>
                <a:cs typeface="ＭＳ Ｐゴシック" charset="-128"/>
              </a:defRPr>
            </a:lvl1pPr>
            <a:lvl2pPr marL="692150" indent="-347663" algn="l" rtl="0" eaLnBrk="0" fontAlgn="base" hangingPunct="0">
              <a:spcBef>
                <a:spcPct val="20000"/>
              </a:spcBef>
              <a:spcAft>
                <a:spcPct val="0"/>
              </a:spcAft>
              <a:buClr>
                <a:schemeClr val="accent2"/>
              </a:buClr>
              <a:buSzPct val="70000"/>
              <a:buFont typeface="Wingdings" charset="2"/>
              <a:buChar char="l"/>
              <a:defRPr sz="2600">
                <a:solidFill>
                  <a:schemeClr val="tx1"/>
                </a:solidFill>
                <a:latin typeface="+mn-lt"/>
                <a:ea typeface="ＭＳ Ｐゴシック" charset="-128"/>
              </a:defRPr>
            </a:lvl2pPr>
            <a:lvl3pPr marL="987425" indent="-293688" algn="l" rtl="0" eaLnBrk="0" fontAlgn="base" hangingPunct="0">
              <a:spcBef>
                <a:spcPct val="20000"/>
              </a:spcBef>
              <a:spcAft>
                <a:spcPct val="0"/>
              </a:spcAft>
              <a:buClr>
                <a:schemeClr val="accent1"/>
              </a:buClr>
              <a:buSzPct val="70000"/>
              <a:buFont typeface="Wingdings" charset="2"/>
              <a:buChar char="l"/>
              <a:defRPr sz="2300">
                <a:solidFill>
                  <a:schemeClr val="tx1"/>
                </a:solidFill>
                <a:latin typeface="+mn-lt"/>
                <a:ea typeface="ＭＳ Ｐゴシック" charset="-128"/>
              </a:defRPr>
            </a:lvl3pPr>
            <a:lvl4pPr marL="1281113" indent="-292100" algn="l" rtl="0" eaLnBrk="0" fontAlgn="base" hangingPunct="0">
              <a:spcBef>
                <a:spcPct val="20000"/>
              </a:spcBef>
              <a:spcAft>
                <a:spcPct val="0"/>
              </a:spcAft>
              <a:buClr>
                <a:schemeClr val="tx2"/>
              </a:buClr>
              <a:buSzPct val="75000"/>
              <a:buFont typeface="Wingdings" charset="2"/>
              <a:buChar char="§"/>
              <a:defRPr sz="2000">
                <a:solidFill>
                  <a:schemeClr val="tx1"/>
                </a:solidFill>
                <a:latin typeface="+mn-lt"/>
                <a:ea typeface="ＭＳ Ｐゴシック" charset="-128"/>
              </a:defRPr>
            </a:lvl4pPr>
            <a:lvl5pPr marL="1598613" indent="-315913" algn="l" rtl="0" eaLnBrk="0" fontAlgn="base" hangingPunct="0">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5pPr>
            <a:lvl6pPr marL="20558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9pPr>
          </a:lstStyle>
          <a:p>
            <a:pPr>
              <a:lnSpc>
                <a:spcPct val="90000"/>
              </a:lnSpc>
              <a:buNone/>
              <a:defRPr/>
            </a:pPr>
            <a:r>
              <a:rPr lang="en-US" sz="1600" dirty="0" smtClean="0">
                <a:solidFill>
                  <a:schemeClr val="bg1"/>
                </a:solidFill>
              </a:rPr>
              <a:t>SCIENTIFIC METHOD  (1622) </a:t>
            </a:r>
          </a:p>
          <a:p>
            <a:pPr>
              <a:lnSpc>
                <a:spcPct val="90000"/>
              </a:lnSpc>
              <a:buNone/>
              <a:defRPr/>
            </a:pPr>
            <a:endParaRPr lang="en-US" sz="1600" dirty="0" smtClean="0">
              <a:solidFill>
                <a:schemeClr val="bg1"/>
              </a:solidFill>
            </a:endParaRPr>
          </a:p>
          <a:p>
            <a:pPr>
              <a:lnSpc>
                <a:spcPct val="90000"/>
              </a:lnSpc>
              <a:buNone/>
              <a:defRPr/>
            </a:pPr>
            <a:r>
              <a:rPr lang="en-US" sz="1600" dirty="0" smtClean="0">
                <a:solidFill>
                  <a:schemeClr val="bg1"/>
                </a:solidFill>
              </a:rPr>
              <a:t>-  Observation of phenomenon </a:t>
            </a:r>
          </a:p>
          <a:p>
            <a:pPr>
              <a:lnSpc>
                <a:spcPct val="90000"/>
              </a:lnSpc>
              <a:defRPr/>
            </a:pPr>
            <a:endParaRPr lang="en-US" sz="1600" dirty="0" smtClean="0"/>
          </a:p>
          <a:p>
            <a:pPr>
              <a:lnSpc>
                <a:spcPct val="90000"/>
              </a:lnSpc>
              <a:buNone/>
              <a:defRPr/>
            </a:pPr>
            <a:r>
              <a:rPr lang="en-US" sz="1600" dirty="0" smtClean="0">
                <a:solidFill>
                  <a:schemeClr val="bg1"/>
                </a:solidFill>
              </a:rPr>
              <a:t>-  Hypothesis and prediction</a:t>
            </a:r>
          </a:p>
          <a:p>
            <a:pPr>
              <a:lnSpc>
                <a:spcPct val="90000"/>
              </a:lnSpc>
              <a:buNone/>
              <a:defRPr/>
            </a:pPr>
            <a:endParaRPr lang="en-US" sz="1600" dirty="0" smtClean="0"/>
          </a:p>
          <a:p>
            <a:pPr>
              <a:lnSpc>
                <a:spcPct val="90000"/>
              </a:lnSpc>
              <a:buNone/>
              <a:defRPr/>
            </a:pPr>
            <a:r>
              <a:rPr lang="en-US" sz="1600" dirty="0" smtClean="0">
                <a:solidFill>
                  <a:schemeClr val="bg1"/>
                </a:solidFill>
              </a:rPr>
              <a:t>-  Experiment</a:t>
            </a:r>
          </a:p>
          <a:p>
            <a:pPr>
              <a:lnSpc>
                <a:spcPct val="90000"/>
              </a:lnSpc>
              <a:buFontTx/>
              <a:buChar char="-"/>
              <a:defRPr/>
            </a:pPr>
            <a:endParaRPr lang="en-US" sz="1600" dirty="0" smtClean="0"/>
          </a:p>
          <a:p>
            <a:pPr>
              <a:buNone/>
              <a:defRPr/>
            </a:pPr>
            <a:r>
              <a:rPr lang="it-IT" sz="1600" dirty="0" smtClean="0">
                <a:solidFill>
                  <a:schemeClr val="bg1"/>
                </a:solidFill>
                <a:ea typeface="+mn-ea"/>
                <a:cs typeface="+mn-cs"/>
              </a:rPr>
              <a:t>-  Write a law using the </a:t>
            </a:r>
          </a:p>
          <a:p>
            <a:pPr>
              <a:buNone/>
              <a:defRPr/>
            </a:pPr>
            <a:r>
              <a:rPr lang="it-IT" sz="1600" dirty="0" smtClean="0">
                <a:solidFill>
                  <a:schemeClr val="bg1"/>
                </a:solidFill>
                <a:latin typeface="Helvetica" pitchFamily="1" charset="0"/>
              </a:rPr>
              <a:t>  “</a:t>
            </a:r>
            <a:r>
              <a:rPr lang="it-IT" sz="1600" dirty="0" smtClean="0">
                <a:solidFill>
                  <a:schemeClr val="bg1"/>
                </a:solidFill>
                <a:ea typeface="+mn-ea"/>
                <a:cs typeface="+mn-cs"/>
              </a:rPr>
              <a:t>language of mathematics</a:t>
            </a:r>
            <a:r>
              <a:rPr lang="en-US" sz="1600" dirty="0" smtClean="0">
                <a:solidFill>
                  <a:schemeClr val="bg1"/>
                </a:solidFill>
              </a:rPr>
              <a:t>”</a:t>
            </a:r>
            <a:endParaRPr lang="it-IT" sz="1600" dirty="0" smtClean="0">
              <a:solidFill>
                <a:schemeClr val="bg1"/>
              </a:solidFill>
              <a:ea typeface="+mn-ea"/>
              <a:cs typeface="+mn-cs"/>
            </a:endParaRPr>
          </a:p>
          <a:p>
            <a:pPr>
              <a:lnSpc>
                <a:spcPct val="90000"/>
              </a:lnSpc>
              <a:buFont typeface="Wingdings" charset="2"/>
              <a:buNone/>
              <a:defRPr/>
            </a:pPr>
            <a:endParaRPr lang="it-IT" sz="1600" b="1" dirty="0" smtClean="0">
              <a:solidFill>
                <a:schemeClr val="tx2"/>
              </a:solidFill>
            </a:endParaRPr>
          </a:p>
          <a:p>
            <a:pPr>
              <a:lnSpc>
                <a:spcPct val="90000"/>
              </a:lnSpc>
              <a:buNone/>
              <a:defRPr/>
            </a:pPr>
            <a:r>
              <a:rPr lang="it-IT" sz="1600" b="1" dirty="0" smtClean="0">
                <a:solidFill>
                  <a:schemeClr val="bg1"/>
                </a:solidFill>
              </a:rPr>
              <a:t>-  Falsifiability of the law</a:t>
            </a:r>
          </a:p>
          <a:p>
            <a:pPr>
              <a:lnSpc>
                <a:spcPct val="90000"/>
              </a:lnSpc>
              <a:buFontTx/>
              <a:buChar char="-"/>
              <a:defRPr/>
            </a:pPr>
            <a:endParaRPr lang="it-IT" sz="1600" b="1" dirty="0" smtClean="0">
              <a:solidFill>
                <a:schemeClr val="bg1"/>
              </a:solidFill>
            </a:endParaRPr>
          </a:p>
          <a:p>
            <a:pPr>
              <a:lnSpc>
                <a:spcPct val="90000"/>
              </a:lnSpc>
              <a:buNone/>
              <a:defRPr/>
            </a:pPr>
            <a:r>
              <a:rPr lang="it-IT" sz="1600" b="1" dirty="0" smtClean="0">
                <a:solidFill>
                  <a:schemeClr val="bg1"/>
                </a:solidFill>
              </a:rPr>
              <a:t>-  </a:t>
            </a:r>
            <a:r>
              <a:rPr lang="it-IT" sz="1600" dirty="0" smtClean="0">
                <a:solidFill>
                  <a:schemeClr val="bg1"/>
                </a:solidFill>
              </a:rPr>
              <a:t>Prediction capabilities</a:t>
            </a:r>
          </a:p>
          <a:p>
            <a:pPr>
              <a:lnSpc>
                <a:spcPct val="90000"/>
              </a:lnSpc>
              <a:buFont typeface="Wingdings" charset="2"/>
              <a:buNone/>
              <a:defRPr/>
            </a:pPr>
            <a:endParaRPr lang="it-IT" sz="1800" b="1" dirty="0" smtClean="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Matt\Desktop\PRESENTAZIONE_MQ\IMAGES\Sir-Isaac-Newton.jpg"/>
          <p:cNvPicPr>
            <a:picLocks noChangeAspect="1" noChangeArrowheads="1"/>
          </p:cNvPicPr>
          <p:nvPr/>
        </p:nvPicPr>
        <p:blipFill>
          <a:blip r:embed="rId2"/>
          <a:srcRect/>
          <a:stretch>
            <a:fillRect/>
          </a:stretch>
        </p:blipFill>
        <p:spPr bwMode="auto">
          <a:xfrm>
            <a:off x="407494" y="2285992"/>
            <a:ext cx="3664440" cy="3790800"/>
          </a:xfrm>
          <a:prstGeom prst="rect">
            <a:avLst/>
          </a:prstGeom>
          <a:noFill/>
        </p:spPr>
      </p:pic>
      <p:pic>
        <p:nvPicPr>
          <p:cNvPr id="1026" name="Picture 2" descr="C:\Users\Matt\Desktop\PRESENTAZIONE_MQ\IMAGES\James_Clerk_Maxwell.jpg"/>
          <p:cNvPicPr>
            <a:picLocks noChangeAspect="1" noChangeArrowheads="1"/>
          </p:cNvPicPr>
          <p:nvPr/>
        </p:nvPicPr>
        <p:blipFill>
          <a:blip r:embed="rId3" cstate="print"/>
          <a:srcRect/>
          <a:stretch>
            <a:fillRect/>
          </a:stretch>
        </p:blipFill>
        <p:spPr bwMode="auto">
          <a:xfrm>
            <a:off x="4787290" y="2255082"/>
            <a:ext cx="3785238" cy="3960000"/>
          </a:xfrm>
          <a:prstGeom prst="rect">
            <a:avLst/>
          </a:prstGeom>
          <a:noFill/>
        </p:spPr>
      </p:pic>
      <p:sp>
        <p:nvSpPr>
          <p:cNvPr id="2" name="Title 1"/>
          <p:cNvSpPr>
            <a:spLocks noGrp="1"/>
          </p:cNvSpPr>
          <p:nvPr>
            <p:ph type="title"/>
          </p:nvPr>
        </p:nvSpPr>
        <p:spPr>
          <a:xfrm>
            <a:off x="457200" y="142852"/>
            <a:ext cx="8229600" cy="1143000"/>
          </a:xfrm>
        </p:spPr>
        <p:txBody>
          <a:bodyPr>
            <a:normAutofit/>
          </a:bodyPr>
          <a:lstStyle/>
          <a:p>
            <a:r>
              <a:rPr lang="it-IT" b="1" dirty="0" smtClean="0">
                <a:latin typeface="Bradley Hand ITC" pitchFamily="66" charset="0"/>
              </a:rPr>
              <a:t>The  best  “EPIC FAIL”  ever ...</a:t>
            </a:r>
            <a:endParaRPr lang="it-IT" b="1" dirty="0">
              <a:latin typeface="Bradley Hand ITC" pitchFamily="66" charset="0"/>
            </a:endParaRPr>
          </a:p>
        </p:txBody>
      </p:sp>
      <p:sp>
        <p:nvSpPr>
          <p:cNvPr id="4" name="TextBox 3"/>
          <p:cNvSpPr txBox="1"/>
          <p:nvPr/>
        </p:nvSpPr>
        <p:spPr>
          <a:xfrm>
            <a:off x="692971" y="1214422"/>
            <a:ext cx="7450929" cy="830997"/>
          </a:xfrm>
          <a:prstGeom prst="rect">
            <a:avLst/>
          </a:prstGeom>
          <a:noFill/>
        </p:spPr>
        <p:txBody>
          <a:bodyPr wrap="square" rtlCol="0">
            <a:spAutoFit/>
          </a:bodyPr>
          <a:lstStyle/>
          <a:p>
            <a:pPr algn="ctr"/>
            <a:r>
              <a:rPr lang="it-IT" sz="1600" i="1" dirty="0" smtClean="0"/>
              <a:t>“ [It’s 1874] ... the task of physics is nearly completed. There are a few minor things left to do: measure some quantities with higer precision and find a theoretical justification for the </a:t>
            </a:r>
            <a:r>
              <a:rPr lang="it-IT" sz="1600" b="1" i="1" dirty="0" smtClean="0"/>
              <a:t>black body radiation </a:t>
            </a:r>
            <a:r>
              <a:rPr lang="it-IT" sz="1600" i="1" dirty="0" smtClean="0"/>
              <a:t>... ”</a:t>
            </a:r>
            <a:endParaRPr lang="it-IT" sz="1600" i="1" dirty="0"/>
          </a:p>
        </p:txBody>
      </p:sp>
      <p:sp>
        <p:nvSpPr>
          <p:cNvPr id="7" name="CasellaDiTesto 4"/>
          <p:cNvSpPr txBox="1">
            <a:spLocks noChangeArrowheads="1"/>
          </p:cNvSpPr>
          <p:nvPr/>
        </p:nvSpPr>
        <p:spPr bwMode="auto">
          <a:xfrm>
            <a:off x="1533514" y="6273822"/>
            <a:ext cx="1252536" cy="369888"/>
          </a:xfrm>
          <a:prstGeom prst="rect">
            <a:avLst/>
          </a:prstGeom>
          <a:noFill/>
          <a:ln w="9525">
            <a:noFill/>
            <a:miter lim="800000"/>
            <a:headEnd/>
            <a:tailEnd/>
          </a:ln>
        </p:spPr>
        <p:txBody>
          <a:bodyPr wrap="square">
            <a:spAutoFit/>
          </a:bodyPr>
          <a:lstStyle/>
          <a:p>
            <a:r>
              <a:rPr lang="it-IT" sz="1800" b="1" dirty="0"/>
              <a:t>1643-1727</a:t>
            </a:r>
          </a:p>
        </p:txBody>
      </p:sp>
      <p:sp>
        <p:nvSpPr>
          <p:cNvPr id="8" name="CasellaDiTesto 5"/>
          <p:cNvSpPr txBox="1">
            <a:spLocks noChangeArrowheads="1"/>
          </p:cNvSpPr>
          <p:nvPr/>
        </p:nvSpPr>
        <p:spPr bwMode="auto">
          <a:xfrm>
            <a:off x="6286512" y="6345261"/>
            <a:ext cx="1314450" cy="369887"/>
          </a:xfrm>
          <a:prstGeom prst="rect">
            <a:avLst/>
          </a:prstGeom>
          <a:noFill/>
          <a:ln w="9525">
            <a:noFill/>
            <a:miter lim="800000"/>
            <a:headEnd/>
            <a:tailEnd/>
          </a:ln>
        </p:spPr>
        <p:txBody>
          <a:bodyPr>
            <a:spAutoFit/>
          </a:bodyPr>
          <a:lstStyle/>
          <a:p>
            <a:r>
              <a:rPr lang="it-IT" sz="1800" b="1" dirty="0"/>
              <a:t>1831-1879</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fontScale="90000"/>
          </a:bodyPr>
          <a:lstStyle/>
          <a:p>
            <a:r>
              <a:rPr lang="it-IT" b="1" dirty="0" smtClean="0">
                <a:latin typeface="Bradley Hand ITC" pitchFamily="66" charset="0"/>
              </a:rPr>
              <a:t>But ... we  knowk  what  came  after !</a:t>
            </a:r>
            <a:endParaRPr lang="it-IT" b="1" dirty="0">
              <a:latin typeface="Bradley Hand ITC" pitchFamily="66" charset="0"/>
            </a:endParaRPr>
          </a:p>
        </p:txBody>
      </p:sp>
      <p:pic>
        <p:nvPicPr>
          <p:cNvPr id="2050" name="Picture 2" descr="C:\Users\Matt\Desktop\PRESENTAZIONE_MQ\IMAGES\microelectronics.jpg"/>
          <p:cNvPicPr>
            <a:picLocks noChangeAspect="1" noChangeArrowheads="1"/>
          </p:cNvPicPr>
          <p:nvPr/>
        </p:nvPicPr>
        <p:blipFill>
          <a:blip r:embed="rId2"/>
          <a:srcRect/>
          <a:stretch>
            <a:fillRect/>
          </a:stretch>
        </p:blipFill>
        <p:spPr bwMode="auto">
          <a:xfrm>
            <a:off x="142844" y="1428736"/>
            <a:ext cx="3151161" cy="1911360"/>
          </a:xfrm>
          <a:prstGeom prst="rect">
            <a:avLst/>
          </a:prstGeom>
          <a:noFill/>
        </p:spPr>
      </p:pic>
      <p:pic>
        <p:nvPicPr>
          <p:cNvPr id="2053" name="Picture 5" descr="C:\Users\Matt\Desktop\PRESENTAZIONE_MQ\IMAGES\artworks-000060858788-d4hvh4-original.jpg"/>
          <p:cNvPicPr>
            <a:picLocks noChangeAspect="1" noChangeArrowheads="1"/>
          </p:cNvPicPr>
          <p:nvPr/>
        </p:nvPicPr>
        <p:blipFill>
          <a:blip r:embed="rId3" cstate="print"/>
          <a:srcRect l="17647" r="11765" b="2941"/>
          <a:stretch>
            <a:fillRect/>
          </a:stretch>
        </p:blipFill>
        <p:spPr bwMode="auto">
          <a:xfrm>
            <a:off x="3428992" y="4357694"/>
            <a:ext cx="2286016" cy="2357454"/>
          </a:xfrm>
          <a:prstGeom prst="rect">
            <a:avLst/>
          </a:prstGeom>
          <a:noFill/>
        </p:spPr>
      </p:pic>
      <p:pic>
        <p:nvPicPr>
          <p:cNvPr id="2055" name="Picture 7" descr="C:\Users\Matt\Desktop\PRESENTAZIONE_MQ\IMAGES\satellite.png"/>
          <p:cNvPicPr>
            <a:picLocks noChangeAspect="1" noChangeArrowheads="1"/>
          </p:cNvPicPr>
          <p:nvPr/>
        </p:nvPicPr>
        <p:blipFill>
          <a:blip r:embed="rId4" cstate="print"/>
          <a:srcRect l="2170"/>
          <a:stretch>
            <a:fillRect/>
          </a:stretch>
        </p:blipFill>
        <p:spPr bwMode="auto">
          <a:xfrm>
            <a:off x="142844" y="3502168"/>
            <a:ext cx="3143272" cy="3212980"/>
          </a:xfrm>
          <a:prstGeom prst="rect">
            <a:avLst/>
          </a:prstGeom>
          <a:noFill/>
        </p:spPr>
      </p:pic>
      <p:pic>
        <p:nvPicPr>
          <p:cNvPr id="2056" name="Picture 8" descr="C:\Users\Matt\Desktop\PRESENTAZIONE_MQ\IMAGES\dedc88a3-e681-4471-b070-1088eb8896f4.jpg"/>
          <p:cNvPicPr>
            <a:picLocks noChangeAspect="1" noChangeArrowheads="1"/>
          </p:cNvPicPr>
          <p:nvPr/>
        </p:nvPicPr>
        <p:blipFill>
          <a:blip r:embed="rId5"/>
          <a:srcRect/>
          <a:stretch>
            <a:fillRect/>
          </a:stretch>
        </p:blipFill>
        <p:spPr bwMode="auto">
          <a:xfrm>
            <a:off x="3500430" y="1428736"/>
            <a:ext cx="5429288" cy="2714644"/>
          </a:xfrm>
          <a:prstGeom prst="rect">
            <a:avLst/>
          </a:prstGeom>
          <a:noFill/>
        </p:spPr>
      </p:pic>
      <p:pic>
        <p:nvPicPr>
          <p:cNvPr id="2057" name="Picture 9" descr="C:\Users\Matt\Desktop\PRESENTAZIONE_MQ\IMAGES\muo_gen_1006_004.jpg"/>
          <p:cNvPicPr>
            <a:picLocks noChangeAspect="1" noChangeArrowheads="1"/>
          </p:cNvPicPr>
          <p:nvPr/>
        </p:nvPicPr>
        <p:blipFill>
          <a:blip r:embed="rId6" cstate="print"/>
          <a:srcRect l="5777" t="2712" r="11030" b="2350"/>
          <a:stretch>
            <a:fillRect/>
          </a:stretch>
        </p:blipFill>
        <p:spPr bwMode="auto">
          <a:xfrm>
            <a:off x="5857884" y="4357694"/>
            <a:ext cx="3086122" cy="2357454"/>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a:bodyPr>
          <a:lstStyle/>
          <a:p>
            <a:r>
              <a:rPr lang="it-IT" b="1" dirty="0" smtClean="0">
                <a:latin typeface="Bradley Hand ITC" pitchFamily="66" charset="0"/>
              </a:rPr>
              <a:t>Than  the  questions  are:</a:t>
            </a:r>
            <a:endParaRPr lang="it-IT" b="1" dirty="0">
              <a:latin typeface="Bradley Hand ITC" pitchFamily="66" charset="0"/>
            </a:endParaRPr>
          </a:p>
        </p:txBody>
      </p:sp>
      <p:sp>
        <p:nvSpPr>
          <p:cNvPr id="3" name="Rectangle 3"/>
          <p:cNvSpPr txBox="1">
            <a:spLocks noChangeArrowheads="1"/>
          </p:cNvSpPr>
          <p:nvPr/>
        </p:nvSpPr>
        <p:spPr>
          <a:xfrm>
            <a:off x="414366" y="1619272"/>
            <a:ext cx="8229600" cy="4953000"/>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Is classical mechanics as wrong as Aristotelian mechanics?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How can classical mechanics, relativity, and quantum mechanics to reconcile?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9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Wingdings" charset="2"/>
              <a:buNone/>
              <a:tabLst/>
              <a:defRPr/>
            </a:pPr>
            <a:r>
              <a:rPr kumimoji="0" lang="en-US" sz="3200" b="1" i="0" u="sng" strike="noStrike" kern="1200" cap="none" spc="0" normalizeH="0" baseline="0" noProof="0" dirty="0" smtClean="0">
                <a:ln>
                  <a:noFill/>
                </a:ln>
                <a:effectLst/>
                <a:uLnTx/>
                <a:uFillTx/>
                <a:latin typeface="+mn-lt"/>
                <a:ea typeface="+mn-ea"/>
                <a:cs typeface="+mn-cs"/>
              </a:rPr>
              <a:t>Every theory has its own scope of validity, one has to know its limits!</a:t>
            </a:r>
          </a:p>
          <a:p>
            <a:pPr marL="342900" marR="0" lvl="0" indent="-342900" algn="ctr" defTabSz="914400" rtl="0" eaLnBrk="1" fontAlgn="auto" latinLnBrk="0" hangingPunct="1">
              <a:lnSpc>
                <a:spcPct val="100000"/>
              </a:lnSpc>
              <a:spcBef>
                <a:spcPct val="20000"/>
              </a:spcBef>
              <a:spcAft>
                <a:spcPts val="0"/>
              </a:spcAft>
              <a:buClrTx/>
              <a:buSzTx/>
              <a:buFont typeface="Wingdings" charset="2"/>
              <a:buNone/>
              <a:tabLst/>
              <a:defRPr/>
            </a:pPr>
            <a:endParaRPr kumimoji="0" lang="en-US" sz="2200" b="1" i="0" u="sng"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charset="2"/>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Wingdings" charset="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For example, how is the atom made?</a:t>
            </a:r>
            <a:endParaRPr kumimoji="0" lang="en-US" sz="3200" b="0" i="0" u="none" strike="noStrike" kern="1200" cap="none" spc="0" normalizeH="0" baseline="0" noProof="0" dirty="0" smtClean="0">
              <a:ln>
                <a:noFill/>
              </a:ln>
              <a:solidFill>
                <a:schemeClr val="tx2"/>
              </a:solidFill>
              <a:effectLst/>
              <a:uLnTx/>
              <a:uFillTx/>
              <a:latin typeface="+mn-lt"/>
              <a:ea typeface="+mn-ea"/>
              <a:cs typeface="+mn-cs"/>
            </a:endParaRPr>
          </a:p>
        </p:txBody>
      </p:sp>
      <p:sp>
        <p:nvSpPr>
          <p:cNvPr id="4" name="Arc 3"/>
          <p:cNvSpPr/>
          <p:nvPr/>
        </p:nvSpPr>
        <p:spPr>
          <a:xfrm>
            <a:off x="-857288" y="5794368"/>
            <a:ext cx="2000265" cy="2000264"/>
          </a:xfrm>
          <a:prstGeom prst="arc">
            <a:avLst>
              <a:gd name="adj1" fmla="val 15553114"/>
              <a:gd name="adj2" fmla="val 402436"/>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5" name="Oval 4"/>
          <p:cNvSpPr/>
          <p:nvPr/>
        </p:nvSpPr>
        <p:spPr>
          <a:xfrm>
            <a:off x="592110" y="5853130"/>
            <a:ext cx="323280" cy="372142"/>
          </a:xfrm>
          <a:prstGeom prst="ellipse">
            <a:avLst/>
          </a:prstGeom>
          <a:solidFill>
            <a:schemeClr val="tx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a:bodyPr>
          <a:lstStyle/>
          <a:p>
            <a:r>
              <a:rPr lang="it-IT" b="1" dirty="0" smtClean="0">
                <a:latin typeface="Bradley Hand ITC" pitchFamily="66" charset="0"/>
              </a:rPr>
              <a:t>A  short  excursus ...</a:t>
            </a:r>
            <a:endParaRPr lang="it-IT" b="1" dirty="0">
              <a:latin typeface="Bradley Hand ITC" pitchFamily="66" charset="0"/>
            </a:endParaRPr>
          </a:p>
        </p:txBody>
      </p:sp>
      <p:sp>
        <p:nvSpPr>
          <p:cNvPr id="4" name="Rectangle 3"/>
          <p:cNvSpPr txBox="1">
            <a:spLocks noChangeArrowheads="1"/>
          </p:cNvSpPr>
          <p:nvPr/>
        </p:nvSpPr>
        <p:spPr>
          <a:xfrm>
            <a:off x="214282" y="1214422"/>
            <a:ext cx="8358246" cy="1227135"/>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Wingdings" charset="2"/>
              <a:buNone/>
              <a:tabLst/>
              <a:defRPr/>
            </a:pPr>
            <a:r>
              <a:rPr kumimoji="0" lang="en-US" sz="3100" b="0" i="1" u="none" strike="noStrike" kern="1200" cap="none" spc="0" normalizeH="0" baseline="0" noProof="0" dirty="0" smtClean="0">
                <a:ln>
                  <a:noFill/>
                </a:ln>
                <a:solidFill>
                  <a:schemeClr val="tx1"/>
                </a:solidFill>
                <a:effectLst/>
                <a:uLnTx/>
                <a:uFillTx/>
                <a:latin typeface="+mn-lt"/>
                <a:ea typeface="+mn-ea"/>
                <a:cs typeface="+mn-cs"/>
              </a:rPr>
              <a:t>The ‘</a:t>
            </a:r>
            <a:r>
              <a:rPr kumimoji="0" lang="en-US" sz="3100" b="1" i="1" u="none" strike="noStrike" kern="1200" cap="none" spc="0" normalizeH="0" baseline="0" noProof="0" dirty="0" smtClean="0">
                <a:ln>
                  <a:noFill/>
                </a:ln>
                <a:solidFill>
                  <a:schemeClr val="tx1"/>
                </a:solidFill>
                <a:effectLst/>
                <a:uLnTx/>
                <a:uFillTx/>
                <a:latin typeface="+mn-lt"/>
                <a:ea typeface="+mn-ea"/>
                <a:cs typeface="+mn-cs"/>
              </a:rPr>
              <a:t>Plum Pudding</a:t>
            </a:r>
            <a:r>
              <a:rPr kumimoji="0" lang="en-US" sz="3100" b="0" i="1" u="none" strike="noStrike" kern="1200" cap="none" spc="0" normalizeH="0" baseline="0" noProof="0" dirty="0" smtClean="0">
                <a:ln>
                  <a:noFill/>
                </a:ln>
                <a:solidFill>
                  <a:schemeClr val="tx1"/>
                </a:solidFill>
                <a:effectLst/>
                <a:uLnTx/>
                <a:uFillTx/>
                <a:latin typeface="+mn-lt"/>
                <a:ea typeface="+mn-ea"/>
                <a:cs typeface="+mn-cs"/>
              </a:rPr>
              <a:t>’</a:t>
            </a:r>
            <a:r>
              <a:rPr kumimoji="0" lang="en-US" sz="3100" b="0" i="1" u="none" strike="noStrike" kern="1200" cap="none" spc="0" normalizeH="0" noProof="0" dirty="0" smtClean="0">
                <a:ln>
                  <a:noFill/>
                </a:ln>
                <a:solidFill>
                  <a:schemeClr val="tx1"/>
                </a:solidFill>
                <a:effectLst/>
                <a:uLnTx/>
                <a:uFillTx/>
                <a:latin typeface="+mn-lt"/>
                <a:ea typeface="+mn-ea"/>
                <a:cs typeface="+mn-cs"/>
              </a:rPr>
              <a:t> model</a:t>
            </a:r>
            <a:r>
              <a:rPr kumimoji="0" lang="en-US" sz="2000" b="0" i="1" u="none" strike="noStrike" kern="1200" cap="none" spc="0" normalizeH="0" baseline="0" noProof="0" dirty="0" smtClean="0">
                <a:ln>
                  <a:noFill/>
                </a:ln>
                <a:solidFill>
                  <a:schemeClr val="tx1"/>
                </a:solidFill>
                <a:effectLst/>
                <a:uLnTx/>
                <a:uFillTx/>
                <a:latin typeface="+mn-lt"/>
                <a:ea typeface="+mn-ea"/>
                <a:cs typeface="+mn-cs"/>
              </a:rPr>
              <a:t> </a:t>
            </a:r>
          </a:p>
        </p:txBody>
      </p:sp>
      <p:sp>
        <p:nvSpPr>
          <p:cNvPr id="5" name="TextBox 4"/>
          <p:cNvSpPr txBox="1"/>
          <p:nvPr/>
        </p:nvSpPr>
        <p:spPr>
          <a:xfrm>
            <a:off x="785786" y="5639229"/>
            <a:ext cx="7500990" cy="1218795"/>
          </a:xfrm>
          <a:prstGeom prst="rect">
            <a:avLst/>
          </a:prstGeom>
          <a:noFill/>
        </p:spPr>
        <p:txBody>
          <a:bodyPr wrap="square" rtlCol="0">
            <a:spAutoFit/>
          </a:bodyPr>
          <a:lstStyle/>
          <a:p>
            <a:pPr marL="342900" lvl="0" indent="-342900" algn="ctr">
              <a:spcBef>
                <a:spcPct val="20000"/>
              </a:spcBef>
              <a:defRPr/>
            </a:pPr>
            <a:r>
              <a:rPr lang="en-US" i="1" dirty="0" smtClean="0"/>
              <a:t>The ”The atoms […] consist of a number of negatively electrified corpuscles enclosed in a sphere of uniform positive electrification…”</a:t>
            </a:r>
          </a:p>
          <a:p>
            <a:pPr marL="342900" lvl="0" indent="-342900" algn="r">
              <a:spcBef>
                <a:spcPct val="20000"/>
              </a:spcBef>
              <a:defRPr/>
            </a:pPr>
            <a:r>
              <a:rPr lang="en-US" sz="1600" dirty="0" smtClean="0"/>
              <a:t>[J.J. Thomson]</a:t>
            </a:r>
            <a:endParaRPr lang="it-IT" sz="1600" dirty="0" smtClean="0">
              <a:solidFill>
                <a:schemeClr val="tx2"/>
              </a:solidFill>
            </a:endParaRPr>
          </a:p>
          <a:p>
            <a:endParaRPr lang="it-IT" dirty="0"/>
          </a:p>
        </p:txBody>
      </p:sp>
      <p:pic>
        <p:nvPicPr>
          <p:cNvPr id="6" name="Picture 4" descr="348px-Plum_pudding_atom"/>
          <p:cNvPicPr>
            <a:picLocks noChangeAspect="1" noChangeArrowheads="1"/>
          </p:cNvPicPr>
          <p:nvPr/>
        </p:nvPicPr>
        <p:blipFill>
          <a:blip r:embed="rId2"/>
          <a:srcRect/>
          <a:stretch>
            <a:fillRect/>
          </a:stretch>
        </p:blipFill>
        <p:spPr bwMode="auto">
          <a:xfrm>
            <a:off x="714348" y="2071678"/>
            <a:ext cx="3119437" cy="3119438"/>
          </a:xfrm>
          <a:prstGeom prst="rect">
            <a:avLst/>
          </a:prstGeom>
          <a:noFill/>
          <a:ln w="9525">
            <a:noFill/>
            <a:miter lim="800000"/>
            <a:headEnd/>
            <a:tailEnd/>
          </a:ln>
        </p:spPr>
      </p:pic>
      <p:pic>
        <p:nvPicPr>
          <p:cNvPr id="7" name="Picture 6" descr="http://www.microwaverecipescookbook.com/wp-content/uploads/2010/12/plum-pudding.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452943" y="2398202"/>
            <a:ext cx="3476643" cy="2530996"/>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a:bodyPr>
          <a:lstStyle/>
          <a:p>
            <a:r>
              <a:rPr lang="it-IT" b="1" dirty="0" smtClean="0">
                <a:latin typeface="Bradley Hand ITC" pitchFamily="66" charset="0"/>
              </a:rPr>
              <a:t>The  limits  of  Thomson  model</a:t>
            </a:r>
            <a:endParaRPr lang="it-IT" b="1" dirty="0">
              <a:latin typeface="Bradley Hand ITC" pitchFamily="66" charset="0"/>
            </a:endParaRPr>
          </a:p>
        </p:txBody>
      </p:sp>
      <p:sp>
        <p:nvSpPr>
          <p:cNvPr id="8" name="CasellaDiTesto 6"/>
          <p:cNvSpPr txBox="1">
            <a:spLocks noChangeArrowheads="1"/>
          </p:cNvSpPr>
          <p:nvPr/>
        </p:nvSpPr>
        <p:spPr bwMode="auto">
          <a:xfrm>
            <a:off x="285720" y="1613964"/>
            <a:ext cx="8643998" cy="3600986"/>
          </a:xfrm>
          <a:prstGeom prst="rect">
            <a:avLst/>
          </a:prstGeom>
          <a:noFill/>
          <a:ln w="9525">
            <a:noFill/>
            <a:miter lim="800000"/>
            <a:headEnd/>
            <a:tailEnd/>
          </a:ln>
        </p:spPr>
        <p:txBody>
          <a:bodyPr wrap="square">
            <a:spAutoFit/>
          </a:bodyPr>
          <a:lstStyle/>
          <a:p>
            <a:pPr>
              <a:buFont typeface="Arial" charset="0"/>
              <a:buChar char="•"/>
            </a:pPr>
            <a:r>
              <a:rPr lang="en-US" sz="2400" dirty="0"/>
              <a:t> The electron is the only charged particle having mass,  thus every atom should contain a </a:t>
            </a:r>
            <a:r>
              <a:rPr lang="en-US" sz="2400" dirty="0" smtClean="0"/>
              <a:t>very huge </a:t>
            </a:r>
            <a:r>
              <a:rPr lang="en-US" sz="2400" dirty="0"/>
              <a:t>number of particles</a:t>
            </a:r>
          </a:p>
          <a:p>
            <a:pPr>
              <a:buFont typeface="Arial" charset="0"/>
              <a:buChar char="•"/>
            </a:pPr>
            <a:endParaRPr lang="en-US" sz="2800" dirty="0"/>
          </a:p>
          <a:p>
            <a:pPr>
              <a:buFont typeface="Arial" charset="0"/>
              <a:buChar char="•"/>
            </a:pPr>
            <a:r>
              <a:rPr lang="en-US" sz="2400" dirty="0"/>
              <a:t> It does not explain the different attitude of chemical </a:t>
            </a:r>
            <a:r>
              <a:rPr lang="en-US" sz="2400" dirty="0" smtClean="0"/>
              <a:t>elements to </a:t>
            </a:r>
            <a:r>
              <a:rPr lang="en-US" sz="2400" dirty="0"/>
              <a:t>ionize and combine together</a:t>
            </a:r>
          </a:p>
          <a:p>
            <a:endParaRPr lang="en-US" sz="2800" dirty="0"/>
          </a:p>
          <a:p>
            <a:pPr>
              <a:buFont typeface="Arial" charset="0"/>
              <a:buChar char="•"/>
            </a:pPr>
            <a:r>
              <a:rPr lang="en-US" sz="2400" dirty="0"/>
              <a:t> It does not explain absorption and emission lines of elements</a:t>
            </a:r>
          </a:p>
          <a:p>
            <a:endParaRPr lang="en-US" sz="2800" dirty="0"/>
          </a:p>
          <a:p>
            <a:pPr>
              <a:buFont typeface="Arial" charset="0"/>
              <a:buChar char="•"/>
            </a:pPr>
            <a:r>
              <a:rPr lang="en-US" sz="2400" dirty="0"/>
              <a:t> </a:t>
            </a:r>
            <a:r>
              <a:rPr lang="en-US" sz="2400" dirty="0" smtClean="0"/>
              <a:t>It does </a:t>
            </a:r>
            <a:r>
              <a:rPr lang="en-US" sz="2400" dirty="0"/>
              <a:t>not explain the results coming from </a:t>
            </a:r>
            <a:r>
              <a:rPr lang="en-US" sz="2400" b="1" dirty="0" smtClean="0"/>
              <a:t>scattering experiments</a:t>
            </a:r>
            <a:endParaRPr lang="en-US" sz="2400" b="1" dirty="0"/>
          </a:p>
        </p:txBody>
      </p:sp>
      <p:sp>
        <p:nvSpPr>
          <p:cNvPr id="10" name="TextBox 9"/>
          <p:cNvSpPr txBox="1"/>
          <p:nvPr/>
        </p:nvSpPr>
        <p:spPr>
          <a:xfrm>
            <a:off x="411865" y="5967731"/>
            <a:ext cx="8446415" cy="461665"/>
          </a:xfrm>
          <a:prstGeom prst="rect">
            <a:avLst/>
          </a:prstGeom>
          <a:noFill/>
        </p:spPr>
        <p:txBody>
          <a:bodyPr wrap="none" rtlCol="0">
            <a:spAutoFit/>
          </a:bodyPr>
          <a:lstStyle/>
          <a:p>
            <a:r>
              <a:rPr lang="en-US" sz="2400" b="1" dirty="0" smtClean="0"/>
              <a:t>3 out of 4 points solved by the Thomson’s pupil :  Prof. ‘Crocodile’</a:t>
            </a:r>
            <a:endParaRPr lang="it-IT" sz="24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fontScale="90000"/>
          </a:bodyPr>
          <a:lstStyle/>
          <a:p>
            <a:r>
              <a:rPr lang="it-IT" b="1" dirty="0" smtClean="0">
                <a:latin typeface="Bradley Hand ITC" pitchFamily="66" charset="0"/>
              </a:rPr>
              <a:t>The  Geiger-Marsden  experiment</a:t>
            </a:r>
            <a:br>
              <a:rPr lang="it-IT" b="1" dirty="0" smtClean="0">
                <a:latin typeface="Bradley Hand ITC" pitchFamily="66" charset="0"/>
              </a:rPr>
            </a:br>
            <a:r>
              <a:rPr lang="it-IT" sz="2700" b="1" dirty="0" smtClean="0">
                <a:latin typeface="Bradley Hand ITC" pitchFamily="66" charset="0"/>
              </a:rPr>
              <a:t>(aka  the  Rutherford  experiment )</a:t>
            </a:r>
            <a:endParaRPr lang="it-IT" sz="2700" b="1" dirty="0">
              <a:latin typeface="Bradley Hand ITC" pitchFamily="66" charset="0"/>
            </a:endParaRPr>
          </a:p>
        </p:txBody>
      </p:sp>
      <p:pic>
        <p:nvPicPr>
          <p:cNvPr id="5" name="Picture 7"/>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381148" y="1500204"/>
            <a:ext cx="6477000" cy="4286250"/>
          </a:xfrm>
          <a:prstGeom prst="rect">
            <a:avLst/>
          </a:prstGeom>
          <a:noFill/>
          <a:ln w="9525">
            <a:noFill/>
            <a:miter lim="800000"/>
            <a:headEnd/>
            <a:tailEnd/>
          </a:ln>
          <a:effectLst/>
        </p:spPr>
      </p:pic>
      <p:sp>
        <p:nvSpPr>
          <p:cNvPr id="7" name="TextBox 6"/>
          <p:cNvSpPr txBox="1"/>
          <p:nvPr/>
        </p:nvSpPr>
        <p:spPr>
          <a:xfrm>
            <a:off x="357158" y="6000768"/>
            <a:ext cx="8786842" cy="646331"/>
          </a:xfrm>
          <a:prstGeom prst="rect">
            <a:avLst/>
          </a:prstGeom>
          <a:noFill/>
        </p:spPr>
        <p:txBody>
          <a:bodyPr wrap="square" rtlCol="0">
            <a:spAutoFit/>
          </a:bodyPr>
          <a:lstStyle/>
          <a:p>
            <a:r>
              <a:rPr lang="it-IT" dirty="0" smtClean="0"/>
              <a:t>Scattering of a-particles (nuclei of Helium) on a thin foil of gold. Scattering effects were evaluated ‘’by eye’’, working in the dark and assuming drugs that dilated the pupila</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a:bodyPr>
          <a:lstStyle/>
          <a:p>
            <a:r>
              <a:rPr lang="it-IT" b="1" dirty="0" smtClean="0">
                <a:latin typeface="Bradley Hand ITC" pitchFamily="66" charset="0"/>
              </a:rPr>
              <a:t>Thomson  vs  Rutherford</a:t>
            </a:r>
            <a:endParaRPr lang="it-IT" sz="2700" b="1" dirty="0">
              <a:latin typeface="Bradley Hand ITC" pitchFamily="66" charset="0"/>
            </a:endParaRPr>
          </a:p>
        </p:txBody>
      </p:sp>
      <p:pic>
        <p:nvPicPr>
          <p:cNvPr id="6" name="Immagine 2" descr="bo.jpg"/>
          <p:cNvPicPr>
            <a:picLocks noChangeAspect="1"/>
          </p:cNvPicPr>
          <p:nvPr/>
        </p:nvPicPr>
        <p:blipFill>
          <a:blip r:embed="rId2"/>
          <a:srcRect/>
          <a:stretch>
            <a:fillRect/>
          </a:stretch>
        </p:blipFill>
        <p:spPr bwMode="auto">
          <a:xfrm>
            <a:off x="304800" y="1719280"/>
            <a:ext cx="8382000" cy="3803650"/>
          </a:xfrm>
          <a:prstGeom prst="rect">
            <a:avLst/>
          </a:prstGeom>
          <a:noFill/>
          <a:ln w="9525">
            <a:noFill/>
            <a:miter lim="800000"/>
            <a:headEnd/>
            <a:tailEnd/>
          </a:ln>
        </p:spPr>
      </p:pic>
      <p:sp>
        <p:nvSpPr>
          <p:cNvPr id="8" name="CasellaDiTesto 3"/>
          <p:cNvSpPr txBox="1">
            <a:spLocks noChangeArrowheads="1"/>
          </p:cNvSpPr>
          <p:nvPr/>
        </p:nvSpPr>
        <p:spPr bwMode="auto">
          <a:xfrm>
            <a:off x="1143000" y="5743594"/>
            <a:ext cx="2270125" cy="400050"/>
          </a:xfrm>
          <a:prstGeom prst="rect">
            <a:avLst/>
          </a:prstGeom>
          <a:noFill/>
          <a:ln w="9525">
            <a:noFill/>
            <a:miter lim="800000"/>
            <a:headEnd/>
            <a:tailEnd/>
          </a:ln>
        </p:spPr>
        <p:txBody>
          <a:bodyPr wrap="none">
            <a:spAutoFit/>
          </a:bodyPr>
          <a:lstStyle/>
          <a:p>
            <a:r>
              <a:rPr lang="it-IT" sz="2000" b="1" dirty="0">
                <a:solidFill>
                  <a:srgbClr val="FF0000"/>
                </a:solidFill>
              </a:rPr>
              <a:t>THOMSON ATOM</a:t>
            </a:r>
          </a:p>
        </p:txBody>
      </p:sp>
      <p:sp>
        <p:nvSpPr>
          <p:cNvPr id="9" name="CasellaDiTesto 4"/>
          <p:cNvSpPr txBox="1">
            <a:spLocks noChangeArrowheads="1"/>
          </p:cNvSpPr>
          <p:nvPr/>
        </p:nvSpPr>
        <p:spPr bwMode="auto">
          <a:xfrm>
            <a:off x="5303838" y="5743594"/>
            <a:ext cx="2773362" cy="400050"/>
          </a:xfrm>
          <a:prstGeom prst="rect">
            <a:avLst/>
          </a:prstGeom>
          <a:noFill/>
          <a:ln w="9525">
            <a:noFill/>
            <a:miter lim="800000"/>
            <a:headEnd/>
            <a:tailEnd/>
          </a:ln>
        </p:spPr>
        <p:txBody>
          <a:bodyPr wrap="none">
            <a:spAutoFit/>
          </a:bodyPr>
          <a:lstStyle/>
          <a:p>
            <a:r>
              <a:rPr lang="it-IT" sz="2000" b="1" dirty="0">
                <a:solidFill>
                  <a:srgbClr val="FF0000"/>
                </a:solidFill>
              </a:rPr>
              <a:t>RUTHERFORD ATOM</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fontScale="90000"/>
          </a:bodyPr>
          <a:lstStyle/>
          <a:p>
            <a:r>
              <a:rPr lang="it-IT" b="1" dirty="0" smtClean="0">
                <a:latin typeface="Bradley Hand ITC" pitchFamily="66" charset="0"/>
              </a:rPr>
              <a:t>Rutherford  modeling  of  the atomù</a:t>
            </a:r>
            <a:br>
              <a:rPr lang="it-IT" b="1" dirty="0" smtClean="0">
                <a:latin typeface="Bradley Hand ITC" pitchFamily="66" charset="0"/>
              </a:rPr>
            </a:br>
            <a:r>
              <a:rPr lang="it-IT" sz="2200" b="1" dirty="0" smtClean="0">
                <a:latin typeface="Bradley Hand ITC" pitchFamily="66" charset="0"/>
              </a:rPr>
              <a:t>(Nobel Prize 1908)</a:t>
            </a:r>
            <a:endParaRPr lang="it-IT" sz="2200" b="1" dirty="0">
              <a:latin typeface="Bradley Hand ITC" pitchFamily="66" charset="0"/>
            </a:endParaRPr>
          </a:p>
        </p:txBody>
      </p:sp>
      <p:sp>
        <p:nvSpPr>
          <p:cNvPr id="7" name="Rectangle 3"/>
          <p:cNvSpPr txBox="1">
            <a:spLocks noChangeArrowheads="1"/>
          </p:cNvSpPr>
          <p:nvPr/>
        </p:nvSpPr>
        <p:spPr>
          <a:xfrm>
            <a:off x="152400" y="5791224"/>
            <a:ext cx="8062938" cy="10668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Wingdings" charset="2"/>
              <a:buNone/>
              <a:tabLst/>
              <a:defRPr/>
            </a:pPr>
            <a:endParaRPr kumimoji="0" lang="en-US" sz="2400" b="0" i="0" u="none" strike="noStrike" kern="1200" cap="none" spc="0" normalizeH="0" baseline="0" noProof="0" dirty="0" smtClean="0">
              <a:ln>
                <a:noFill/>
              </a:ln>
              <a:solidFill>
                <a:schemeClr val="tx2"/>
              </a:solidFill>
              <a:effectLst/>
              <a:uLnTx/>
              <a:uFillTx/>
              <a:latin typeface="+mn-lt"/>
              <a:ea typeface="+mn-ea"/>
              <a:cs typeface="+mn-cs"/>
            </a:endParaRPr>
          </a:p>
        </p:txBody>
      </p:sp>
      <p:pic>
        <p:nvPicPr>
          <p:cNvPr id="10" name="Immagine 5" descr="atomo.jpg"/>
          <p:cNvPicPr>
            <a:picLocks noChangeAspect="1"/>
          </p:cNvPicPr>
          <p:nvPr/>
        </p:nvPicPr>
        <p:blipFill>
          <a:blip r:embed="rId3"/>
          <a:srcRect/>
          <a:stretch>
            <a:fillRect/>
          </a:stretch>
        </p:blipFill>
        <p:spPr bwMode="auto">
          <a:xfrm>
            <a:off x="530252" y="1500174"/>
            <a:ext cx="4318000" cy="384810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Immagine 7" descr="colosseo colosseum.jpg"/>
          <p:cNvPicPr>
            <a:picLocks noChangeAspect="1"/>
          </p:cNvPicPr>
          <p:nvPr/>
        </p:nvPicPr>
        <p:blipFill>
          <a:blip r:embed="rId4">
            <a:duotone>
              <a:prstClr val="black"/>
              <a:schemeClr val="accent4">
                <a:tint val="45000"/>
                <a:satMod val="400000"/>
              </a:schemeClr>
            </a:duotone>
            <a:extLst>
              <a:ext uri="{28A0092B-C50C-407E-A947-70E740481C1C}">
                <a14:useLocalDpi xmlns="" xmlns:a14="http://schemas.microsoft.com/office/drawing/2010/main" val="0"/>
              </a:ext>
            </a:extLst>
          </a:blip>
          <a:srcRect/>
          <a:stretch>
            <a:fillRect/>
          </a:stretch>
        </p:blipFill>
        <p:spPr bwMode="auto">
          <a:xfrm>
            <a:off x="5078440" y="1511287"/>
            <a:ext cx="3351212" cy="384968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2"/>
          <p:cNvSpPr txBox="1"/>
          <p:nvPr/>
        </p:nvSpPr>
        <p:spPr>
          <a:xfrm>
            <a:off x="1428728" y="5750028"/>
            <a:ext cx="6239530" cy="1107996"/>
          </a:xfrm>
          <a:prstGeom prst="rect">
            <a:avLst/>
          </a:prstGeom>
          <a:noFill/>
        </p:spPr>
        <p:txBody>
          <a:bodyPr wrap="square" rtlCol="0">
            <a:spAutoFit/>
          </a:bodyPr>
          <a:lstStyle/>
          <a:p>
            <a:pPr lvl="0" algn="ctr"/>
            <a:r>
              <a:rPr lang="en-US" sz="2400" dirty="0" smtClean="0"/>
              <a:t>Negatively-charged electrons orbit around a positively charged nucleus (no neutrons yet!)</a:t>
            </a:r>
            <a:endParaRPr lang="en-US" sz="2400" dirty="0" smtClean="0">
              <a:solidFill>
                <a:schemeClr val="tx2"/>
              </a:solidFill>
            </a:endParaRPr>
          </a:p>
          <a:p>
            <a:pPr algn="ctr"/>
            <a:endParaRPr lang="it-IT" dirty="0"/>
          </a:p>
        </p:txBody>
      </p:sp>
      <p:pic>
        <p:nvPicPr>
          <p:cNvPr id="12" name="Immagine 8" descr="9728157-un-chicco-di-caffe-su-sfondo-bianco.jpg"/>
          <p:cNvPicPr>
            <a:picLocks noChangeAspect="1"/>
          </p:cNvPicPr>
          <p:nvPr/>
        </p:nvPicPr>
        <p:blipFill>
          <a:blip r:embed="rId5" cstate="print"/>
          <a:srcRect/>
          <a:stretch>
            <a:fillRect/>
          </a:stretch>
        </p:blipFill>
        <p:spPr bwMode="auto">
          <a:xfrm>
            <a:off x="6781840" y="3543288"/>
            <a:ext cx="628666" cy="54889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How  big  is  an  atom ??</a:t>
            </a:r>
            <a:endParaRPr lang="it-IT" sz="2700" b="1" dirty="0">
              <a:latin typeface="Bradley Hand ITC" pitchFamily="66" charset="0"/>
            </a:endParaRPr>
          </a:p>
        </p:txBody>
      </p:sp>
      <p:graphicFrame>
        <p:nvGraphicFramePr>
          <p:cNvPr id="3" name="Object 5"/>
          <p:cNvGraphicFramePr>
            <a:graphicFrameLocks noChangeAspect="1"/>
          </p:cNvGraphicFramePr>
          <p:nvPr/>
        </p:nvGraphicFramePr>
        <p:xfrm>
          <a:off x="1476376" y="1583216"/>
          <a:ext cx="5667392" cy="1274280"/>
        </p:xfrm>
        <a:graphic>
          <a:graphicData uri="http://schemas.openxmlformats.org/presentationml/2006/ole">
            <p:oleObj spid="_x0000_s1026" name="Equation" r:id="rId4" imgW="1917700" imgH="431800" progId="Equation.3">
              <p:embed/>
            </p:oleObj>
          </a:graphicData>
        </a:graphic>
      </p:graphicFrame>
      <p:graphicFrame>
        <p:nvGraphicFramePr>
          <p:cNvPr id="4" name="Object 8"/>
          <p:cNvGraphicFramePr>
            <a:graphicFrameLocks noChangeAspect="1"/>
          </p:cNvGraphicFramePr>
          <p:nvPr/>
        </p:nvGraphicFramePr>
        <p:xfrm>
          <a:off x="6019800" y="4125913"/>
          <a:ext cx="2716213" cy="2595562"/>
        </p:xfrm>
        <a:graphic>
          <a:graphicData uri="http://schemas.openxmlformats.org/presentationml/2006/ole">
            <p:oleObj spid="_x0000_s1027" name="Equation" r:id="rId5" imgW="889000" imgH="850900" progId="Equation.3">
              <p:embed/>
            </p:oleObj>
          </a:graphicData>
        </a:graphic>
      </p:graphicFrame>
      <p:pic>
        <p:nvPicPr>
          <p:cNvPr id="5" name="Immagine 5" descr="rutherford3.gif"/>
          <p:cNvPicPr>
            <a:picLocks noChangeAspect="1"/>
          </p:cNvPicPr>
          <p:nvPr/>
        </p:nvPicPr>
        <p:blipFill>
          <a:blip r:embed="rId6"/>
          <a:srcRect/>
          <a:stretch>
            <a:fillRect/>
          </a:stretch>
        </p:blipFill>
        <p:spPr bwMode="auto">
          <a:xfrm>
            <a:off x="373968" y="4462490"/>
            <a:ext cx="5269602" cy="1824030"/>
          </a:xfrm>
          <a:prstGeom prst="rect">
            <a:avLst/>
          </a:prstGeom>
          <a:noFill/>
          <a:ln w="9525">
            <a:noFill/>
            <a:miter lim="800000"/>
            <a:headEnd/>
            <a:tailEnd/>
          </a:ln>
        </p:spPr>
      </p:pic>
      <p:sp>
        <p:nvSpPr>
          <p:cNvPr id="6" name="Rectangle 9"/>
          <p:cNvSpPr>
            <a:spLocks noChangeArrowheads="1"/>
          </p:cNvSpPr>
          <p:nvPr/>
        </p:nvSpPr>
        <p:spPr bwMode="auto">
          <a:xfrm>
            <a:off x="304800" y="3143248"/>
            <a:ext cx="8339166" cy="646331"/>
          </a:xfrm>
          <a:prstGeom prst="rect">
            <a:avLst/>
          </a:prstGeom>
          <a:noFill/>
          <a:ln w="9525">
            <a:noFill/>
            <a:miter lim="800000"/>
            <a:headEnd/>
            <a:tailEnd/>
          </a:ln>
        </p:spPr>
        <p:txBody>
          <a:bodyPr wrap="square">
            <a:spAutoFit/>
          </a:bodyPr>
          <a:lstStyle/>
          <a:p>
            <a:r>
              <a:rPr lang="en-US" dirty="0"/>
              <a:t>The total energy is the kinetic energy of the </a:t>
            </a:r>
            <a:r>
              <a:rPr lang="el-GR" dirty="0"/>
              <a:t>α</a:t>
            </a:r>
            <a:r>
              <a:rPr lang="en-US" dirty="0"/>
              <a:t>-particle </a:t>
            </a:r>
            <a:r>
              <a:rPr lang="en-US" b="1" i="1" dirty="0"/>
              <a:t>T</a:t>
            </a:r>
            <a:r>
              <a:rPr lang="en-US" dirty="0"/>
              <a:t> plus the Coulomb-energy </a:t>
            </a:r>
            <a:r>
              <a:rPr lang="en-US" b="1" i="1" dirty="0"/>
              <a:t>V</a:t>
            </a:r>
            <a:r>
              <a:rPr lang="en-US" dirty="0"/>
              <a:t> due to the repulsion between charges of the same </a:t>
            </a:r>
            <a:r>
              <a:rPr lang="en-US" dirty="0" smtClean="0"/>
              <a:t>sign. When </a:t>
            </a:r>
            <a:r>
              <a:rPr lang="en-US" dirty="0"/>
              <a:t>the particle turns back </a:t>
            </a:r>
            <a:r>
              <a:rPr lang="en-US" b="1" i="1" dirty="0"/>
              <a:t>T</a:t>
            </a:r>
            <a:r>
              <a:rPr lang="en-US" b="1" dirty="0"/>
              <a:t>=</a:t>
            </a:r>
            <a:r>
              <a:rPr lang="en-US" b="1" i="1" dirty="0"/>
              <a:t>V</a:t>
            </a:r>
            <a:r>
              <a:rPr lang="en-US" dirty="0"/>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How  big  is  an  atom ??</a:t>
            </a:r>
            <a:endParaRPr lang="it-IT" sz="2700" b="1" dirty="0">
              <a:latin typeface="Bradley Hand ITC" pitchFamily="66" charset="0"/>
            </a:endParaRPr>
          </a:p>
        </p:txBody>
      </p:sp>
      <p:graphicFrame>
        <p:nvGraphicFramePr>
          <p:cNvPr id="7" name="Object 4"/>
          <p:cNvGraphicFramePr>
            <a:graphicFrameLocks noChangeAspect="1"/>
          </p:cNvGraphicFramePr>
          <p:nvPr/>
        </p:nvGraphicFramePr>
        <p:xfrm>
          <a:off x="428596" y="3500438"/>
          <a:ext cx="3620518" cy="1285884"/>
        </p:xfrm>
        <a:graphic>
          <a:graphicData uri="http://schemas.openxmlformats.org/presentationml/2006/ole">
            <p:oleObj spid="_x0000_s2052" name="Equation" r:id="rId4" imgW="1892300" imgH="673100" progId="Equation.3">
              <p:embed/>
            </p:oleObj>
          </a:graphicData>
        </a:graphic>
      </p:graphicFrame>
      <p:graphicFrame>
        <p:nvGraphicFramePr>
          <p:cNvPr id="8" name="Object 3"/>
          <p:cNvGraphicFramePr>
            <a:graphicFrameLocks noChangeAspect="1"/>
          </p:cNvGraphicFramePr>
          <p:nvPr/>
        </p:nvGraphicFramePr>
        <p:xfrm>
          <a:off x="3071802" y="1231892"/>
          <a:ext cx="2940050" cy="1054100"/>
        </p:xfrm>
        <a:graphic>
          <a:graphicData uri="http://schemas.openxmlformats.org/presentationml/2006/ole">
            <p:oleObj spid="_x0000_s2053" name="Equation" r:id="rId5" imgW="1168400" imgH="419100" progId="Equation.3">
              <p:embed/>
            </p:oleObj>
          </a:graphicData>
        </a:graphic>
      </p:graphicFrame>
      <p:sp>
        <p:nvSpPr>
          <p:cNvPr id="9" name="Rectangle 5"/>
          <p:cNvSpPr>
            <a:spLocks noChangeArrowheads="1"/>
          </p:cNvSpPr>
          <p:nvPr/>
        </p:nvSpPr>
        <p:spPr bwMode="auto">
          <a:xfrm>
            <a:off x="142844" y="2525712"/>
            <a:ext cx="8839200" cy="369332"/>
          </a:xfrm>
          <a:prstGeom prst="rect">
            <a:avLst/>
          </a:prstGeom>
          <a:noFill/>
          <a:ln w="9525">
            <a:noFill/>
            <a:miter lim="800000"/>
            <a:headEnd/>
            <a:tailEnd/>
          </a:ln>
        </p:spPr>
        <p:txBody>
          <a:bodyPr wrap="square">
            <a:spAutoFit/>
          </a:bodyPr>
          <a:lstStyle/>
          <a:p>
            <a:r>
              <a:rPr lang="en-US" dirty="0" smtClean="0"/>
              <a:t>Given the </a:t>
            </a:r>
            <a:r>
              <a:rPr lang="en-US" dirty="0"/>
              <a:t>elementary charge </a:t>
            </a:r>
            <a:r>
              <a:rPr lang="en-US" b="1" i="1" dirty="0"/>
              <a:t>e</a:t>
            </a:r>
            <a:r>
              <a:rPr lang="en-US" dirty="0"/>
              <a:t>, the dielectric constant of vacuum </a:t>
            </a:r>
            <a:r>
              <a:rPr lang="el-GR" b="1" i="1" dirty="0"/>
              <a:t>ε</a:t>
            </a:r>
            <a:r>
              <a:rPr lang="en-US" b="1" i="1" baseline="-25000" dirty="0"/>
              <a:t>0</a:t>
            </a:r>
            <a:r>
              <a:rPr lang="en-US" dirty="0"/>
              <a:t> and the kinetic energy </a:t>
            </a:r>
            <a:r>
              <a:rPr lang="en-US" b="1" i="1" dirty="0"/>
              <a:t>T</a:t>
            </a:r>
            <a:r>
              <a:rPr lang="en-US" dirty="0"/>
              <a:t> </a:t>
            </a:r>
          </a:p>
        </p:txBody>
      </p:sp>
      <p:graphicFrame>
        <p:nvGraphicFramePr>
          <p:cNvPr id="2054" name="Object 3"/>
          <p:cNvGraphicFramePr>
            <a:graphicFrameLocks noChangeAspect="1"/>
          </p:cNvGraphicFramePr>
          <p:nvPr/>
        </p:nvGraphicFramePr>
        <p:xfrm>
          <a:off x="5000628" y="3313469"/>
          <a:ext cx="3292477" cy="1823682"/>
        </p:xfrm>
        <a:graphic>
          <a:graphicData uri="http://schemas.openxmlformats.org/presentationml/2006/ole">
            <p:oleObj spid="_x0000_s2054" name="Equation" r:id="rId6" imgW="1650960" imgH="914400" progId="Equation.3">
              <p:embed/>
            </p:oleObj>
          </a:graphicData>
        </a:graphic>
      </p:graphicFrame>
      <p:sp>
        <p:nvSpPr>
          <p:cNvPr id="11" name="Rectangle 4"/>
          <p:cNvSpPr txBox="1">
            <a:spLocks noChangeArrowheads="1"/>
          </p:cNvSpPr>
          <p:nvPr/>
        </p:nvSpPr>
        <p:spPr bwMode="auto">
          <a:xfrm>
            <a:off x="614364" y="5478485"/>
            <a:ext cx="8029602" cy="10223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marL="342900" indent="-342900" algn="l" rtl="0" eaLnBrk="0" fontAlgn="base" hangingPunct="0">
              <a:spcBef>
                <a:spcPct val="20000"/>
              </a:spcBef>
              <a:spcAft>
                <a:spcPct val="0"/>
              </a:spcAft>
              <a:buClr>
                <a:schemeClr val="tx2"/>
              </a:buClr>
              <a:buSzPct val="70000"/>
              <a:buFont typeface="Wingdings" charset="2"/>
              <a:buChar char="l"/>
              <a:defRPr sz="3000">
                <a:solidFill>
                  <a:schemeClr val="tx1"/>
                </a:solidFill>
                <a:latin typeface="+mn-lt"/>
                <a:ea typeface="ＭＳ Ｐゴシック" charset="-128"/>
                <a:cs typeface="ＭＳ Ｐゴシック" charset="-128"/>
              </a:defRPr>
            </a:lvl1pPr>
            <a:lvl2pPr marL="692150" indent="-347663" algn="l" rtl="0" eaLnBrk="0" fontAlgn="base" hangingPunct="0">
              <a:spcBef>
                <a:spcPct val="20000"/>
              </a:spcBef>
              <a:spcAft>
                <a:spcPct val="0"/>
              </a:spcAft>
              <a:buClr>
                <a:schemeClr val="accent2"/>
              </a:buClr>
              <a:buSzPct val="70000"/>
              <a:buFont typeface="Wingdings" charset="2"/>
              <a:buChar char="l"/>
              <a:defRPr sz="2600">
                <a:solidFill>
                  <a:schemeClr val="tx1"/>
                </a:solidFill>
                <a:latin typeface="+mn-lt"/>
                <a:ea typeface="ＭＳ Ｐゴシック" charset="-128"/>
              </a:defRPr>
            </a:lvl2pPr>
            <a:lvl3pPr marL="987425" indent="-293688" algn="l" rtl="0" eaLnBrk="0" fontAlgn="base" hangingPunct="0">
              <a:spcBef>
                <a:spcPct val="20000"/>
              </a:spcBef>
              <a:spcAft>
                <a:spcPct val="0"/>
              </a:spcAft>
              <a:buClr>
                <a:schemeClr val="accent1"/>
              </a:buClr>
              <a:buSzPct val="70000"/>
              <a:buFont typeface="Wingdings" charset="2"/>
              <a:buChar char="l"/>
              <a:defRPr sz="2300">
                <a:solidFill>
                  <a:schemeClr val="tx1"/>
                </a:solidFill>
                <a:latin typeface="+mn-lt"/>
                <a:ea typeface="ＭＳ Ｐゴシック" charset="-128"/>
              </a:defRPr>
            </a:lvl3pPr>
            <a:lvl4pPr marL="1281113" indent="-292100" algn="l" rtl="0" eaLnBrk="0" fontAlgn="base" hangingPunct="0">
              <a:spcBef>
                <a:spcPct val="20000"/>
              </a:spcBef>
              <a:spcAft>
                <a:spcPct val="0"/>
              </a:spcAft>
              <a:buClr>
                <a:schemeClr val="tx2"/>
              </a:buClr>
              <a:buSzPct val="75000"/>
              <a:buFont typeface="Wingdings" charset="2"/>
              <a:buChar char="§"/>
              <a:defRPr sz="2000">
                <a:solidFill>
                  <a:schemeClr val="tx1"/>
                </a:solidFill>
                <a:latin typeface="+mn-lt"/>
                <a:ea typeface="ＭＳ Ｐゴシック" charset="-128"/>
              </a:defRPr>
            </a:lvl4pPr>
            <a:lvl5pPr marL="1598613" indent="-315913" algn="l" rtl="0" eaLnBrk="0" fontAlgn="base" hangingPunct="0">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5pPr>
            <a:lvl6pPr marL="20558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9pPr>
          </a:lstStyle>
          <a:p>
            <a:pPr>
              <a:buFont typeface="Wingdings" pitchFamily="1" charset="2"/>
              <a:buNone/>
              <a:defRPr/>
            </a:pPr>
            <a:r>
              <a:rPr lang="en-US" sz="2800" dirty="0" smtClean="0"/>
              <a:t>At that time, the radius of the atom of gold was </a:t>
            </a:r>
            <a:r>
              <a:rPr lang="en-US" sz="2800" dirty="0" smtClean="0">
                <a:solidFill>
                  <a:srgbClr val="FF0000"/>
                </a:solidFill>
              </a:rPr>
              <a:t>well</a:t>
            </a:r>
            <a:r>
              <a:rPr lang="en-US" sz="2800" dirty="0" smtClean="0"/>
              <a:t> known: 150’000 fm.  </a:t>
            </a:r>
            <a:r>
              <a:rPr lang="en-US" sz="2800" b="1" dirty="0" smtClean="0"/>
              <a:t>It is 3000 times larger!</a:t>
            </a:r>
            <a:endParaRPr lang="en-US" sz="28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descr="C:\Users\Matt\Desktop\PRESENTAZIONE_MQ\IMAGES\cartina.png"/>
          <p:cNvPicPr>
            <a:picLocks noChangeAspect="1" noChangeArrowheads="1"/>
          </p:cNvPicPr>
          <p:nvPr/>
        </p:nvPicPr>
        <p:blipFill>
          <a:blip r:embed="rId3"/>
          <a:srcRect/>
          <a:stretch>
            <a:fillRect/>
          </a:stretch>
        </p:blipFill>
        <p:spPr bwMode="auto">
          <a:xfrm>
            <a:off x="1428728" y="1071546"/>
            <a:ext cx="5965426" cy="5449644"/>
          </a:xfrm>
          <a:prstGeom prst="rect">
            <a:avLst/>
          </a:prstGeom>
          <a:noFill/>
        </p:spPr>
      </p:pic>
      <p:sp>
        <p:nvSpPr>
          <p:cNvPr id="2" name="Title 1"/>
          <p:cNvSpPr>
            <a:spLocks noGrp="1"/>
          </p:cNvSpPr>
          <p:nvPr>
            <p:ph type="title"/>
          </p:nvPr>
        </p:nvSpPr>
        <p:spPr>
          <a:xfrm>
            <a:off x="457200" y="-24"/>
            <a:ext cx="8229600" cy="1143000"/>
          </a:xfrm>
        </p:spPr>
        <p:txBody>
          <a:bodyPr>
            <a:normAutofit/>
          </a:bodyPr>
          <a:lstStyle/>
          <a:p>
            <a:r>
              <a:rPr lang="it-IT" b="1" dirty="0" smtClean="0">
                <a:solidFill>
                  <a:srgbClr val="FF0000"/>
                </a:solidFill>
                <a:latin typeface="Bradley Hand ITC" pitchFamily="66" charset="0"/>
              </a:rPr>
              <a:t>3000</a:t>
            </a:r>
            <a:r>
              <a:rPr lang="it-IT" b="1" dirty="0" smtClean="0">
                <a:latin typeface="Bradley Hand ITC" pitchFamily="66" charset="0"/>
              </a:rPr>
              <a:t>  times  larger  it’s  a  lot !!!</a:t>
            </a:r>
            <a:endParaRPr lang="it-IT" sz="2700" b="1" dirty="0">
              <a:latin typeface="Bradley Hand ITC" pitchFamily="66" charset="0"/>
            </a:endParaRPr>
          </a:p>
        </p:txBody>
      </p:sp>
      <p:cxnSp>
        <p:nvCxnSpPr>
          <p:cNvPr id="6" name="Straight Connector 5"/>
          <p:cNvCxnSpPr/>
          <p:nvPr/>
        </p:nvCxnSpPr>
        <p:spPr>
          <a:xfrm rot="16200000" flipV="1">
            <a:off x="2537242" y="2233027"/>
            <a:ext cx="3000396" cy="214314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A  new  model  of  the  atom</a:t>
            </a:r>
            <a:endParaRPr lang="it-IT" sz="2700" b="1" dirty="0">
              <a:latin typeface="Bradley Hand ITC" pitchFamily="66" charset="0"/>
            </a:endParaRPr>
          </a:p>
        </p:txBody>
      </p:sp>
      <p:sp>
        <p:nvSpPr>
          <p:cNvPr id="9" name="Rectangle 6"/>
          <p:cNvSpPr>
            <a:spLocks noChangeArrowheads="1"/>
          </p:cNvSpPr>
          <p:nvPr/>
        </p:nvSpPr>
        <p:spPr bwMode="auto">
          <a:xfrm>
            <a:off x="4614863" y="3513142"/>
            <a:ext cx="4278312" cy="3416320"/>
          </a:xfrm>
          <a:prstGeom prst="rect">
            <a:avLst/>
          </a:prstGeom>
          <a:noFill/>
          <a:ln w="9525">
            <a:noFill/>
            <a:miter lim="800000"/>
            <a:headEnd/>
            <a:tailEnd/>
          </a:ln>
        </p:spPr>
        <p:txBody>
          <a:bodyPr>
            <a:spAutoFit/>
          </a:bodyPr>
          <a:lstStyle/>
          <a:p>
            <a:pPr algn="just"/>
            <a:r>
              <a:rPr lang="en-US" sz="1800" i="1" dirty="0" smtClean="0"/>
              <a:t>[…] this </a:t>
            </a:r>
            <a:r>
              <a:rPr lang="en-US" sz="1800" i="1" dirty="0"/>
              <a:t>scattering backward must be the result of a single collision, and when I made calculations I saw that it was impossible to get anything of that order of magnitude unless you took a system in which the greater part of the mass of the atom was concentrated in a minute nucleus. It was then that I had the idea of an atom with a minute massive center, carrying a charge</a:t>
            </a:r>
            <a:r>
              <a:rPr lang="en-US" sz="1800" i="1" dirty="0" smtClean="0"/>
              <a:t>. “</a:t>
            </a:r>
          </a:p>
          <a:p>
            <a:pPr algn="just"/>
            <a:endParaRPr lang="en-US" sz="1400" i="1" dirty="0" smtClean="0"/>
          </a:p>
          <a:p>
            <a:pPr algn="r"/>
            <a:r>
              <a:rPr lang="en-US" dirty="0" smtClean="0"/>
              <a:t>[E. Rutherford]</a:t>
            </a:r>
          </a:p>
          <a:p>
            <a:pPr algn="just"/>
            <a:endParaRPr lang="en-US" sz="1800" i="1" dirty="0"/>
          </a:p>
        </p:txBody>
      </p:sp>
      <p:pic>
        <p:nvPicPr>
          <p:cNvPr id="11" name="Picture 7" descr="http://upload.wikimedia.org/wikipedia/commons/d/db/Manhandling_15_inch_howitzer_shell_NLS_74547392.jpg"/>
          <p:cNvPicPr>
            <a:picLocks noChangeAspect="1" noChangeArrowheads="1"/>
          </p:cNvPicPr>
          <p:nvPr/>
        </p:nvPicPr>
        <p:blipFill rotWithShape="1">
          <a:blip r:embed="rId3"/>
          <a:srcRect l="26095" t="29181" r="15746" b="16650"/>
          <a:stretch/>
        </p:blipFill>
        <p:spPr bwMode="auto">
          <a:xfrm>
            <a:off x="390524" y="3571876"/>
            <a:ext cx="3895723" cy="28124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571472" y="1357298"/>
            <a:ext cx="3643338" cy="1754326"/>
          </a:xfrm>
          <a:prstGeom prst="rect">
            <a:avLst/>
          </a:prstGeom>
          <a:noFill/>
        </p:spPr>
        <p:txBody>
          <a:bodyPr wrap="square" rtlCol="0">
            <a:spAutoFit/>
          </a:bodyPr>
          <a:lstStyle/>
          <a:p>
            <a:r>
              <a:rPr lang="it-IT" i="1" dirty="0" smtClean="0">
                <a:latin typeface="Helvetica" pitchFamily="1" charset="0"/>
              </a:rPr>
              <a:t>“</a:t>
            </a:r>
            <a:r>
              <a:rPr lang="en-US" i="1" dirty="0" smtClean="0"/>
              <a:t>It was quite the most incredible event that has ever happened to me in my life. It was almost as if you fired a 15-inch shell into a piece of tissue paper and it came back and hit you […]</a:t>
            </a:r>
          </a:p>
        </p:txBody>
      </p:sp>
      <p:pic>
        <p:nvPicPr>
          <p:cNvPr id="3" name="Picture 3" descr="C:\Users\Matt\Desktop\PRESENTAZIONE_MQ\IMAGES\nz100.jpg"/>
          <p:cNvPicPr>
            <a:picLocks noChangeAspect="1" noChangeArrowheads="1"/>
          </p:cNvPicPr>
          <p:nvPr/>
        </p:nvPicPr>
        <p:blipFill>
          <a:blip r:embed="rId4"/>
          <a:srcRect/>
          <a:stretch>
            <a:fillRect/>
          </a:stretch>
        </p:blipFill>
        <p:spPr bwMode="auto">
          <a:xfrm>
            <a:off x="4519642" y="1214422"/>
            <a:ext cx="4267200" cy="200501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fontScale="90000"/>
          </a:bodyPr>
          <a:lstStyle/>
          <a:p>
            <a:r>
              <a:rPr lang="it-IT" b="1" dirty="0" smtClean="0">
                <a:latin typeface="Bradley Hand ITC" pitchFamily="66" charset="0"/>
              </a:rPr>
              <a:t>The  limits  of  the Rutherford  model</a:t>
            </a:r>
            <a:endParaRPr lang="it-IT" sz="2700" b="1" dirty="0">
              <a:latin typeface="Bradley Hand ITC" pitchFamily="66" charset="0"/>
            </a:endParaRPr>
          </a:p>
        </p:txBody>
      </p:sp>
      <p:sp>
        <p:nvSpPr>
          <p:cNvPr id="5" name="CasellaDiTesto 6"/>
          <p:cNvSpPr txBox="1">
            <a:spLocks noChangeArrowheads="1"/>
          </p:cNvSpPr>
          <p:nvPr/>
        </p:nvSpPr>
        <p:spPr bwMode="auto">
          <a:xfrm>
            <a:off x="1000100" y="1297718"/>
            <a:ext cx="7286676" cy="1631216"/>
          </a:xfrm>
          <a:prstGeom prst="rect">
            <a:avLst/>
          </a:prstGeom>
          <a:noFill/>
          <a:ln w="9525">
            <a:noFill/>
            <a:miter lim="800000"/>
            <a:headEnd/>
            <a:tailEnd/>
          </a:ln>
        </p:spPr>
        <p:txBody>
          <a:bodyPr wrap="square">
            <a:spAutoFit/>
          </a:bodyPr>
          <a:lstStyle/>
          <a:p>
            <a:pPr marL="457200" indent="-457200">
              <a:buFont typeface="+mj-lt"/>
              <a:buAutoNum type="arabicPeriod"/>
            </a:pPr>
            <a:r>
              <a:rPr lang="en-US" sz="2000" dirty="0" smtClean="0"/>
              <a:t>Electrons </a:t>
            </a:r>
            <a:r>
              <a:rPr lang="en-US" sz="2000" dirty="0"/>
              <a:t>are charges in motion and they should lose energy by </a:t>
            </a:r>
            <a:r>
              <a:rPr lang="en-US" sz="2000" dirty="0" smtClean="0"/>
              <a:t>emitting radiation (Maxwell - Hertz 1888)</a:t>
            </a:r>
          </a:p>
          <a:p>
            <a:pPr marL="457200" indent="-457200">
              <a:buFont typeface="+mj-lt"/>
              <a:buAutoNum type="arabicPeriod"/>
            </a:pPr>
            <a:endParaRPr lang="en-US" sz="1000" dirty="0" smtClean="0"/>
          </a:p>
          <a:p>
            <a:pPr marL="457200" indent="-457200">
              <a:buAutoNum type="arabicPeriod"/>
            </a:pPr>
            <a:r>
              <a:rPr lang="en-US" sz="2000" dirty="0" smtClean="0"/>
              <a:t>They </a:t>
            </a:r>
            <a:r>
              <a:rPr lang="en-US" sz="2000" dirty="0"/>
              <a:t>should fall on the nucleus in 10</a:t>
            </a:r>
            <a:r>
              <a:rPr lang="en-US" sz="2000" baseline="30000" dirty="0"/>
              <a:t>-10 </a:t>
            </a:r>
            <a:r>
              <a:rPr lang="en-US" sz="2000" dirty="0" smtClean="0"/>
              <a:t>seconds</a:t>
            </a:r>
          </a:p>
          <a:p>
            <a:pPr marL="457200" indent="-457200">
              <a:buAutoNum type="arabicPeriod"/>
            </a:pPr>
            <a:endParaRPr lang="en-US" sz="1000" dirty="0" smtClean="0"/>
          </a:p>
          <a:p>
            <a:pPr marL="457200" indent="-457200">
              <a:buAutoNum type="arabicPeriod"/>
            </a:pPr>
            <a:r>
              <a:rPr lang="en-US" sz="2000" dirty="0" smtClean="0"/>
              <a:t>The puzzle of spectral lines is still unsolved ! </a:t>
            </a:r>
            <a:endParaRPr lang="en-US" sz="2000" dirty="0"/>
          </a:p>
        </p:txBody>
      </p:sp>
      <p:pic>
        <p:nvPicPr>
          <p:cNvPr id="7" name="Immagine 3" descr="spectrum.jpg"/>
          <p:cNvPicPr>
            <a:picLocks noChangeAspect="1"/>
          </p:cNvPicPr>
          <p:nvPr/>
        </p:nvPicPr>
        <p:blipFill>
          <a:blip r:embed="rId3"/>
          <a:srcRect/>
          <a:stretch>
            <a:fillRect/>
          </a:stretch>
        </p:blipFill>
        <p:spPr bwMode="auto">
          <a:xfrm>
            <a:off x="1000100" y="3327053"/>
            <a:ext cx="7146949" cy="32452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emission  of  radiation</a:t>
            </a:r>
            <a:endParaRPr lang="it-IT" sz="2700" b="1" dirty="0">
              <a:latin typeface="Bradley Hand ITC" pitchFamily="66" charset="0"/>
            </a:endParaRPr>
          </a:p>
        </p:txBody>
      </p:sp>
      <p:sp>
        <p:nvSpPr>
          <p:cNvPr id="3" name="CasellaDiTesto 6"/>
          <p:cNvSpPr txBox="1">
            <a:spLocks noChangeArrowheads="1"/>
          </p:cNvSpPr>
          <p:nvPr/>
        </p:nvSpPr>
        <p:spPr bwMode="auto">
          <a:xfrm>
            <a:off x="331788" y="1143000"/>
            <a:ext cx="8583612" cy="2308324"/>
          </a:xfrm>
          <a:prstGeom prst="rect">
            <a:avLst/>
          </a:prstGeom>
          <a:noFill/>
          <a:ln w="9525">
            <a:noFill/>
            <a:miter lim="800000"/>
            <a:headEnd/>
            <a:tailEnd/>
          </a:ln>
        </p:spPr>
        <p:txBody>
          <a:bodyPr>
            <a:spAutoFit/>
          </a:bodyPr>
          <a:lstStyle/>
          <a:p>
            <a:pPr>
              <a:buFont typeface="Arial" charset="0"/>
              <a:buChar char="•"/>
            </a:pPr>
            <a:r>
              <a:rPr lang="en-US" sz="2400" dirty="0"/>
              <a:t> Every object at a given temperature emits </a:t>
            </a:r>
            <a:r>
              <a:rPr lang="en-US" sz="2400" dirty="0" smtClean="0"/>
              <a:t>energy in </a:t>
            </a:r>
            <a:r>
              <a:rPr lang="en-US" sz="2400" dirty="0"/>
              <a:t>the form of </a:t>
            </a:r>
            <a:r>
              <a:rPr lang="en-US" sz="2400" dirty="0" smtClean="0"/>
              <a:t>electromagnetic radiation (the common “heat”)</a:t>
            </a:r>
            <a:endParaRPr lang="en-US" sz="2400" dirty="0"/>
          </a:p>
          <a:p>
            <a:endParaRPr lang="en-US" sz="2400" dirty="0"/>
          </a:p>
          <a:p>
            <a:pPr>
              <a:buFont typeface="Arial" charset="0"/>
              <a:buChar char="•"/>
            </a:pPr>
            <a:r>
              <a:rPr lang="en-US" sz="2400" dirty="0"/>
              <a:t> An object emits radiation at </a:t>
            </a:r>
            <a:r>
              <a:rPr lang="en-US" sz="2400" b="1" dirty="0"/>
              <a:t>all</a:t>
            </a:r>
            <a:r>
              <a:rPr lang="en-US" sz="2400" dirty="0"/>
              <a:t> the wavelengths (</a:t>
            </a:r>
            <a:r>
              <a:rPr lang="en-US" sz="2400" b="1" dirty="0">
                <a:latin typeface="Symbol" charset="2"/>
              </a:rPr>
              <a:t>l</a:t>
            </a:r>
            <a:r>
              <a:rPr lang="en-US" sz="2400" dirty="0"/>
              <a:t>), but the distribution of the emitted energy as a function of </a:t>
            </a:r>
            <a:r>
              <a:rPr lang="en-US" sz="2400" b="1" dirty="0">
                <a:latin typeface="Symbol" charset="2"/>
              </a:rPr>
              <a:t>l</a:t>
            </a:r>
            <a:r>
              <a:rPr lang="en-US" sz="2400" dirty="0"/>
              <a:t> changes with the temperature (</a:t>
            </a:r>
            <a:r>
              <a:rPr lang="en-US" sz="2400" b="1" dirty="0"/>
              <a:t>T</a:t>
            </a:r>
            <a:r>
              <a:rPr lang="en-US" sz="2400" dirty="0"/>
              <a:t>).</a:t>
            </a:r>
          </a:p>
        </p:txBody>
      </p:sp>
      <p:pic>
        <p:nvPicPr>
          <p:cNvPr id="4" name="Immagine 5" descr="infrared-hairdryer.jpg"/>
          <p:cNvPicPr>
            <a:picLocks noChangeAspect="1"/>
          </p:cNvPicPr>
          <p:nvPr/>
        </p:nvPicPr>
        <p:blipFill>
          <a:blip r:embed="rId3"/>
          <a:srcRect/>
          <a:stretch>
            <a:fillRect/>
          </a:stretch>
        </p:blipFill>
        <p:spPr bwMode="auto">
          <a:xfrm>
            <a:off x="152400" y="3787775"/>
            <a:ext cx="4191000" cy="2781300"/>
          </a:xfrm>
          <a:prstGeom prst="rect">
            <a:avLst/>
          </a:prstGeom>
          <a:noFill/>
          <a:ln w="9525">
            <a:noFill/>
            <a:miter lim="800000"/>
            <a:headEnd/>
            <a:tailEnd/>
          </a:ln>
        </p:spPr>
      </p:pic>
      <p:pic>
        <p:nvPicPr>
          <p:cNvPr id="5" name="Immagine 9" descr="dog.jpg"/>
          <p:cNvPicPr>
            <a:picLocks noChangeAspect="1"/>
          </p:cNvPicPr>
          <p:nvPr/>
        </p:nvPicPr>
        <p:blipFill>
          <a:blip r:embed="rId4"/>
          <a:srcRect/>
          <a:stretch>
            <a:fillRect/>
          </a:stretch>
        </p:blipFill>
        <p:spPr bwMode="auto">
          <a:xfrm>
            <a:off x="4495800" y="3810000"/>
            <a:ext cx="44196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Some  emission  spectra</a:t>
            </a:r>
            <a:endParaRPr lang="it-IT" sz="2700" b="1" dirty="0">
              <a:latin typeface="Bradley Hand ITC" pitchFamily="66" charset="0"/>
            </a:endParaRPr>
          </a:p>
        </p:txBody>
      </p:sp>
      <p:pic>
        <p:nvPicPr>
          <p:cNvPr id="3" name="Picture 3"/>
          <p:cNvPicPr>
            <a:picLocks noChangeAspect="1" noChangeArrowheads="1"/>
          </p:cNvPicPr>
          <p:nvPr/>
        </p:nvPicPr>
        <p:blipFill>
          <a:blip r:embed="rId3"/>
          <a:srcRect/>
          <a:stretch>
            <a:fillRect/>
          </a:stretch>
        </p:blipFill>
        <p:spPr bwMode="auto">
          <a:xfrm>
            <a:off x="76200" y="2743200"/>
            <a:ext cx="4164013" cy="3962400"/>
          </a:xfrm>
          <a:prstGeom prst="rect">
            <a:avLst/>
          </a:prstGeom>
          <a:noFill/>
          <a:ln w="9525">
            <a:noFill/>
            <a:miter lim="800000"/>
            <a:headEnd/>
            <a:tailEnd/>
          </a:ln>
        </p:spPr>
      </p:pic>
      <p:pic>
        <p:nvPicPr>
          <p:cNvPr id="4" name="Picture 4"/>
          <p:cNvPicPr>
            <a:picLocks noChangeAspect="1" noChangeArrowheads="1"/>
          </p:cNvPicPr>
          <p:nvPr/>
        </p:nvPicPr>
        <p:blipFill>
          <a:blip r:embed="rId4"/>
          <a:srcRect/>
          <a:stretch>
            <a:fillRect/>
          </a:stretch>
        </p:blipFill>
        <p:spPr>
          <a:xfrm>
            <a:off x="4425950" y="2743200"/>
            <a:ext cx="4565650" cy="3962400"/>
          </a:xfrm>
          <a:prstGeom prst="rect">
            <a:avLst/>
          </a:prstGeom>
        </p:spPr>
      </p:pic>
      <p:pic>
        <p:nvPicPr>
          <p:cNvPr id="5" name="Immagine 9" descr="lighting efficacy IR image.jpg"/>
          <p:cNvPicPr>
            <a:picLocks noChangeAspect="1"/>
          </p:cNvPicPr>
          <p:nvPr/>
        </p:nvPicPr>
        <p:blipFill>
          <a:blip r:embed="rId5"/>
          <a:srcRect/>
          <a:stretch>
            <a:fillRect/>
          </a:stretch>
        </p:blipFill>
        <p:spPr bwMode="auto">
          <a:xfrm>
            <a:off x="4430713" y="1143000"/>
            <a:ext cx="3365500" cy="1828800"/>
          </a:xfrm>
          <a:prstGeom prst="rect">
            <a:avLst/>
          </a:prstGeom>
          <a:noFill/>
          <a:ln w="9525">
            <a:noFill/>
            <a:miter lim="800000"/>
            <a:headEnd/>
            <a:tailEnd/>
          </a:ln>
        </p:spPr>
      </p:pic>
      <p:pic>
        <p:nvPicPr>
          <p:cNvPr id="6" name="Immagine 10" descr="thermhome.jpg"/>
          <p:cNvPicPr>
            <a:picLocks noChangeAspect="1"/>
          </p:cNvPicPr>
          <p:nvPr/>
        </p:nvPicPr>
        <p:blipFill>
          <a:blip r:embed="rId6"/>
          <a:srcRect/>
          <a:stretch>
            <a:fillRect/>
          </a:stretch>
        </p:blipFill>
        <p:spPr bwMode="auto">
          <a:xfrm>
            <a:off x="279400" y="990600"/>
            <a:ext cx="2192338" cy="2268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“Black  Body” </a:t>
            </a:r>
            <a:endParaRPr lang="it-IT" sz="2700" b="1" dirty="0">
              <a:latin typeface="Bradley Hand ITC" pitchFamily="66" charset="0"/>
            </a:endParaRPr>
          </a:p>
        </p:txBody>
      </p:sp>
      <p:pic>
        <p:nvPicPr>
          <p:cNvPr id="37890" name="Picture 2" descr="C:\Users\Matt\Desktop\PRESENTAZIONE_MQ\IMAGES\images.jpg"/>
          <p:cNvPicPr>
            <a:picLocks noChangeAspect="1" noChangeArrowheads="1"/>
          </p:cNvPicPr>
          <p:nvPr/>
        </p:nvPicPr>
        <p:blipFill>
          <a:blip r:embed="rId3"/>
          <a:srcRect/>
          <a:stretch>
            <a:fillRect/>
          </a:stretch>
        </p:blipFill>
        <p:spPr bwMode="auto">
          <a:xfrm>
            <a:off x="6808204" y="1714488"/>
            <a:ext cx="2335828" cy="3795720"/>
          </a:xfrm>
          <a:prstGeom prst="rect">
            <a:avLst/>
          </a:prstGeom>
          <a:noFill/>
        </p:spPr>
      </p:pic>
      <p:sp>
        <p:nvSpPr>
          <p:cNvPr id="4" name="&quot;No&quot; Symbol 3"/>
          <p:cNvSpPr/>
          <p:nvPr/>
        </p:nvSpPr>
        <p:spPr>
          <a:xfrm>
            <a:off x="7093956" y="2500306"/>
            <a:ext cx="1643106" cy="1500198"/>
          </a:xfrm>
          <a:prstGeom prst="noSmoking">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sp>
        <p:nvSpPr>
          <p:cNvPr id="5" name="CasellaDiTesto 6"/>
          <p:cNvSpPr txBox="1">
            <a:spLocks noChangeArrowheads="1"/>
          </p:cNvSpPr>
          <p:nvPr/>
        </p:nvSpPr>
        <p:spPr bwMode="auto">
          <a:xfrm>
            <a:off x="500034" y="1571612"/>
            <a:ext cx="6419864" cy="4462760"/>
          </a:xfrm>
          <a:prstGeom prst="rect">
            <a:avLst/>
          </a:prstGeom>
          <a:noFill/>
          <a:ln w="9525">
            <a:noFill/>
            <a:miter lim="800000"/>
            <a:headEnd/>
            <a:tailEnd/>
          </a:ln>
        </p:spPr>
        <p:txBody>
          <a:bodyPr wrap="square">
            <a:spAutoFit/>
          </a:bodyPr>
          <a:lstStyle/>
          <a:p>
            <a:pPr>
              <a:buFont typeface="Arial" charset="0"/>
              <a:buChar char="•"/>
            </a:pPr>
            <a:r>
              <a:rPr lang="en-US" sz="2000" dirty="0"/>
              <a:t> A body is composed of many oscillating charges.</a:t>
            </a:r>
            <a:br>
              <a:rPr lang="en-US" sz="2000" dirty="0"/>
            </a:br>
            <a:r>
              <a:rPr lang="en-US" sz="2000" dirty="0"/>
              <a:t>Their oscillations increase if temperature T </a:t>
            </a:r>
            <a:r>
              <a:rPr lang="en-US" sz="2000" dirty="0" smtClean="0"/>
              <a:t>increases</a:t>
            </a:r>
            <a:endParaRPr lang="en-US" sz="2000" dirty="0"/>
          </a:p>
          <a:p>
            <a:endParaRPr lang="en-US" sz="2800" dirty="0"/>
          </a:p>
          <a:p>
            <a:pPr>
              <a:buFont typeface="Arial" charset="0"/>
              <a:buChar char="•"/>
            </a:pPr>
            <a:r>
              <a:rPr lang="en-US" sz="2000" dirty="0"/>
              <a:t> Oscillating charge emit radiation </a:t>
            </a:r>
            <a:r>
              <a:rPr lang="en-US" sz="2000" dirty="0" smtClean="0"/>
              <a:t>and </a:t>
            </a:r>
            <a:r>
              <a:rPr lang="en-US" sz="2000" dirty="0"/>
              <a:t>slow down. </a:t>
            </a:r>
            <a:endParaRPr lang="en-US" sz="2000" dirty="0" smtClean="0"/>
          </a:p>
          <a:p>
            <a:r>
              <a:rPr lang="en-US" sz="2000" dirty="0" smtClean="0"/>
              <a:t>   That </a:t>
            </a:r>
            <a:r>
              <a:rPr lang="en-US" sz="2000" dirty="0"/>
              <a:t>is how bodies cool </a:t>
            </a:r>
            <a:r>
              <a:rPr lang="en-US" sz="2000" dirty="0" smtClean="0"/>
              <a:t>down</a:t>
            </a:r>
            <a:endParaRPr lang="en-US" sz="2000" dirty="0"/>
          </a:p>
          <a:p>
            <a:endParaRPr lang="en-US" sz="2800" dirty="0"/>
          </a:p>
          <a:p>
            <a:pPr>
              <a:buFont typeface="Arial" charset="0"/>
              <a:buChar char="•"/>
            </a:pPr>
            <a:r>
              <a:rPr lang="en-US" sz="2000" dirty="0"/>
              <a:t> Body at equilibrium have emissivity equal to absorption</a:t>
            </a:r>
            <a:br>
              <a:rPr lang="en-US" sz="2000" dirty="0"/>
            </a:br>
            <a:r>
              <a:rPr lang="en-US" sz="2000" b="1" i="1" dirty="0"/>
              <a:t>e</a:t>
            </a:r>
            <a:r>
              <a:rPr lang="en-US" sz="2000" dirty="0"/>
              <a:t> = </a:t>
            </a:r>
            <a:r>
              <a:rPr lang="en-US" sz="2000" b="1" i="1" dirty="0"/>
              <a:t>a</a:t>
            </a:r>
            <a:r>
              <a:rPr lang="en-US" sz="2000" dirty="0"/>
              <a:t> </a:t>
            </a:r>
            <a:r>
              <a:rPr lang="en-US" sz="2000" dirty="0" smtClean="0"/>
              <a:t>for </a:t>
            </a:r>
            <a:r>
              <a:rPr lang="en-US" sz="2000" dirty="0"/>
              <a:t>every value of </a:t>
            </a:r>
            <a:r>
              <a:rPr lang="en-US" sz="2000" b="1" dirty="0"/>
              <a:t>T</a:t>
            </a:r>
            <a:r>
              <a:rPr lang="en-US" sz="2000" dirty="0"/>
              <a:t> and </a:t>
            </a:r>
            <a:r>
              <a:rPr lang="en-US" sz="2000" b="1" dirty="0">
                <a:latin typeface="Symbol" charset="2"/>
              </a:rPr>
              <a:t>l</a:t>
            </a:r>
          </a:p>
          <a:p>
            <a:endParaRPr lang="en-US" sz="2800" dirty="0"/>
          </a:p>
          <a:p>
            <a:pPr>
              <a:buFont typeface="Arial" charset="0"/>
              <a:buChar char="•"/>
            </a:pPr>
            <a:r>
              <a:rPr lang="en-US" sz="2000" dirty="0"/>
              <a:t> Body at high temperature T absorb all the energy they emit, so in this case: (at equilibrium) </a:t>
            </a:r>
            <a:r>
              <a:rPr lang="en-US" sz="2000" b="1" i="1" dirty="0" smtClean="0"/>
              <a:t>e</a:t>
            </a:r>
            <a:r>
              <a:rPr lang="en-US" sz="2000" dirty="0" smtClean="0"/>
              <a:t> = </a:t>
            </a:r>
            <a:r>
              <a:rPr lang="en-US" sz="2000" b="1" i="1" dirty="0" smtClean="0"/>
              <a:t>a</a:t>
            </a:r>
            <a:r>
              <a:rPr lang="en-US" sz="2000" dirty="0" smtClean="0"/>
              <a:t> = </a:t>
            </a:r>
            <a:r>
              <a:rPr lang="en-US" sz="2000" b="1" dirty="0" smtClean="0"/>
              <a:t>1</a:t>
            </a:r>
            <a:r>
              <a:rPr lang="en-US" sz="2000" dirty="0" smtClean="0"/>
              <a:t> .</a:t>
            </a:r>
            <a:r>
              <a:rPr lang="en-US" sz="2000" dirty="0"/>
              <a:t/>
            </a:r>
            <a:br>
              <a:rPr lang="en-US" sz="2000" dirty="0"/>
            </a:br>
            <a:r>
              <a:rPr lang="en-US" sz="2000" dirty="0"/>
              <a:t>Such a body do not emit radiation and appears to be black hence the name of </a:t>
            </a:r>
            <a:r>
              <a:rPr lang="en-US" sz="2000" dirty="0" smtClean="0"/>
              <a:t> “</a:t>
            </a:r>
            <a:r>
              <a:rPr lang="en-US" sz="2000" b="1" dirty="0" smtClean="0"/>
              <a:t>black body”</a:t>
            </a:r>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Kirchhoff  and  the  black  body</a:t>
            </a:r>
            <a:endParaRPr lang="it-IT" sz="2700" b="1" dirty="0">
              <a:latin typeface="Bradley Hand ITC" pitchFamily="66" charset="0"/>
            </a:endParaRPr>
          </a:p>
        </p:txBody>
      </p:sp>
      <p:pic>
        <p:nvPicPr>
          <p:cNvPr id="4" name="Picture 6" descr="Gustav_Robert_Kirchhoff"/>
          <p:cNvPicPr>
            <a:picLocks noChangeAspect="1" noChangeArrowheads="1"/>
          </p:cNvPicPr>
          <p:nvPr/>
        </p:nvPicPr>
        <p:blipFill>
          <a:blip r:embed="rId3" cstate="print"/>
          <a:srcRect/>
          <a:stretch>
            <a:fillRect/>
          </a:stretch>
        </p:blipFill>
        <p:spPr bwMode="auto">
          <a:xfrm>
            <a:off x="477838" y="1643050"/>
            <a:ext cx="3379782" cy="4773585"/>
          </a:xfrm>
          <a:prstGeom prst="rect">
            <a:avLst/>
          </a:prstGeom>
          <a:noFill/>
          <a:ln w="9525">
            <a:noFill/>
            <a:miter lim="800000"/>
            <a:headEnd/>
            <a:tailEnd/>
          </a:ln>
        </p:spPr>
      </p:pic>
      <p:sp>
        <p:nvSpPr>
          <p:cNvPr id="8" name="TextBox 7"/>
          <p:cNvSpPr txBox="1"/>
          <p:nvPr/>
        </p:nvSpPr>
        <p:spPr>
          <a:xfrm>
            <a:off x="4214843" y="1576976"/>
            <a:ext cx="4714875" cy="984885"/>
          </a:xfrm>
          <a:prstGeom prst="rect">
            <a:avLst/>
          </a:prstGeom>
          <a:noFill/>
        </p:spPr>
        <p:txBody>
          <a:bodyPr wrap="square" rtlCol="0">
            <a:spAutoFit/>
          </a:bodyPr>
          <a:lstStyle/>
          <a:p>
            <a:pPr lvl="0"/>
            <a:r>
              <a:rPr lang="it-IT" sz="2000" dirty="0" smtClean="0"/>
              <a:t>A </a:t>
            </a:r>
            <a:r>
              <a:rPr lang="it-IT" sz="2000" b="1" dirty="0" smtClean="0"/>
              <a:t>black body </a:t>
            </a:r>
            <a:r>
              <a:rPr lang="it-IT" sz="2000" dirty="0" smtClean="0"/>
              <a:t>is a cavity (e.g. an oven) with a tiny hole, kept at a constant temperature.</a:t>
            </a:r>
          </a:p>
          <a:p>
            <a:endParaRPr lang="it-IT" dirty="0"/>
          </a:p>
        </p:txBody>
      </p:sp>
      <p:sp>
        <p:nvSpPr>
          <p:cNvPr id="9" name="TextBox 8"/>
          <p:cNvSpPr txBox="1"/>
          <p:nvPr/>
        </p:nvSpPr>
        <p:spPr>
          <a:xfrm>
            <a:off x="5643570" y="3143248"/>
            <a:ext cx="184731" cy="369332"/>
          </a:xfrm>
          <a:prstGeom prst="rect">
            <a:avLst/>
          </a:prstGeom>
          <a:noFill/>
        </p:spPr>
        <p:txBody>
          <a:bodyPr wrap="none" rtlCol="0">
            <a:spAutoFit/>
          </a:bodyPr>
          <a:lstStyle/>
          <a:p>
            <a:endParaRPr lang="it-IT" dirty="0"/>
          </a:p>
        </p:txBody>
      </p:sp>
      <p:sp>
        <p:nvSpPr>
          <p:cNvPr id="11" name="TextBox 10"/>
          <p:cNvSpPr txBox="1"/>
          <p:nvPr/>
        </p:nvSpPr>
        <p:spPr>
          <a:xfrm>
            <a:off x="4357686" y="5429264"/>
            <a:ext cx="4500594" cy="1015663"/>
          </a:xfrm>
          <a:prstGeom prst="rect">
            <a:avLst/>
          </a:prstGeom>
          <a:noFill/>
        </p:spPr>
        <p:txBody>
          <a:bodyPr wrap="square" rtlCol="0">
            <a:spAutoFit/>
          </a:bodyPr>
          <a:lstStyle/>
          <a:p>
            <a:pPr lvl="0"/>
            <a:r>
              <a:rPr lang="it-IT" sz="2000" dirty="0" smtClean="0"/>
              <a:t>The radiation entering the black body</a:t>
            </a:r>
            <a:r>
              <a:rPr lang="it-IT" sz="2000" b="1" dirty="0" smtClean="0"/>
              <a:t> </a:t>
            </a:r>
            <a:r>
              <a:rPr lang="it-IT" sz="2000" dirty="0" smtClean="0"/>
              <a:t>is reflected by the inner walls a huge number of times before getting out.</a:t>
            </a:r>
            <a:endParaRPr lang="it-IT" sz="2000" dirty="0"/>
          </a:p>
        </p:txBody>
      </p:sp>
      <p:pic>
        <p:nvPicPr>
          <p:cNvPr id="12" name="Picture 7"/>
          <p:cNvPicPr>
            <a:picLocks noChangeAspect="1" noChangeArrowheads="1"/>
          </p:cNvPicPr>
          <p:nvPr/>
        </p:nvPicPr>
        <p:blipFill>
          <a:blip r:embed="rId4"/>
          <a:srcRect/>
          <a:stretch>
            <a:fillRect/>
          </a:stretch>
        </p:blipFill>
        <p:spPr bwMode="auto">
          <a:xfrm>
            <a:off x="5224488" y="2619375"/>
            <a:ext cx="2919412" cy="2465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black  body  spectrum</a:t>
            </a:r>
            <a:endParaRPr lang="it-IT" sz="2700" b="1" dirty="0">
              <a:latin typeface="Bradley Hand ITC" pitchFamily="66" charset="0"/>
            </a:endParaRPr>
          </a:p>
        </p:txBody>
      </p:sp>
      <p:pic>
        <p:nvPicPr>
          <p:cNvPr id="3" name="Picture 4" descr="648px-Wiens_law"/>
          <p:cNvPicPr>
            <a:picLocks noChangeAspect="1" noChangeArrowheads="1"/>
          </p:cNvPicPr>
          <p:nvPr/>
        </p:nvPicPr>
        <p:blipFill>
          <a:blip r:embed="rId3"/>
          <a:srcRect/>
          <a:stretch>
            <a:fillRect/>
          </a:stretch>
        </p:blipFill>
        <p:spPr bwMode="auto">
          <a:xfrm>
            <a:off x="152400" y="2286000"/>
            <a:ext cx="4832350" cy="4468813"/>
          </a:xfrm>
          <a:prstGeom prst="rect">
            <a:avLst/>
          </a:prstGeom>
          <a:noFill/>
          <a:ln w="9525">
            <a:noFill/>
            <a:miter lim="800000"/>
            <a:headEnd/>
            <a:tailEnd/>
          </a:ln>
        </p:spPr>
      </p:pic>
      <p:sp>
        <p:nvSpPr>
          <p:cNvPr id="4" name="Text Box 5"/>
          <p:cNvSpPr txBox="1">
            <a:spLocks noChangeArrowheads="1"/>
          </p:cNvSpPr>
          <p:nvPr/>
        </p:nvSpPr>
        <p:spPr bwMode="auto">
          <a:xfrm>
            <a:off x="5364163" y="3038486"/>
            <a:ext cx="3095625" cy="1962150"/>
          </a:xfrm>
          <a:prstGeom prst="rect">
            <a:avLst/>
          </a:prstGeom>
          <a:noFill/>
          <a:ln w="9525">
            <a:noFill/>
            <a:miter lim="800000"/>
            <a:headEnd/>
            <a:tailEnd/>
          </a:ln>
        </p:spPr>
        <p:txBody>
          <a:bodyPr>
            <a:spAutoFit/>
          </a:bodyPr>
          <a:lstStyle/>
          <a:p>
            <a:pPr algn="ctr">
              <a:spcBef>
                <a:spcPct val="50000"/>
              </a:spcBef>
            </a:pPr>
            <a:r>
              <a:rPr lang="en-US" b="1">
                <a:solidFill>
                  <a:schemeClr val="tx2"/>
                </a:solidFill>
                <a:latin typeface="Symbol" charset="2"/>
              </a:rPr>
              <a:t>l</a:t>
            </a:r>
            <a:r>
              <a:rPr lang="en-US" b="1" baseline="-25000">
                <a:solidFill>
                  <a:schemeClr val="tx2"/>
                </a:solidFill>
                <a:latin typeface="Verdana" charset="0"/>
              </a:rPr>
              <a:t>max</a:t>
            </a:r>
            <a:r>
              <a:rPr lang="en-US" b="1">
                <a:solidFill>
                  <a:schemeClr val="tx2"/>
                </a:solidFill>
                <a:latin typeface="Verdana" charset="0"/>
              </a:rPr>
              <a:t>T = constant</a:t>
            </a:r>
          </a:p>
          <a:p>
            <a:pPr algn="ctr">
              <a:spcBef>
                <a:spcPct val="50000"/>
              </a:spcBef>
            </a:pPr>
            <a:r>
              <a:rPr lang="en-US" sz="1800">
                <a:solidFill>
                  <a:schemeClr val="tx2"/>
                </a:solidFill>
                <a:latin typeface="Verdana" charset="0"/>
              </a:rPr>
              <a:t>Wien’s law</a:t>
            </a:r>
          </a:p>
          <a:p>
            <a:pPr algn="ctr">
              <a:spcBef>
                <a:spcPct val="50000"/>
              </a:spcBef>
            </a:pPr>
            <a:endParaRPr lang="en-US" sz="500">
              <a:solidFill>
                <a:schemeClr val="tx2"/>
              </a:solidFill>
              <a:latin typeface="Verdana" charset="0"/>
            </a:endParaRPr>
          </a:p>
          <a:p>
            <a:pPr algn="ctr">
              <a:spcBef>
                <a:spcPct val="50000"/>
              </a:spcBef>
            </a:pPr>
            <a:r>
              <a:rPr lang="en-US" b="1">
                <a:solidFill>
                  <a:schemeClr val="tx2"/>
                </a:solidFill>
                <a:latin typeface="Symbol" charset="2"/>
              </a:rPr>
              <a:t>M</a:t>
            </a:r>
            <a:r>
              <a:rPr lang="en-US" b="1" baseline="-25000">
                <a:solidFill>
                  <a:schemeClr val="tx2"/>
                </a:solidFill>
                <a:latin typeface="Verdana" charset="0"/>
              </a:rPr>
              <a:t>tot</a:t>
            </a:r>
            <a:r>
              <a:rPr lang="en-US" b="1">
                <a:solidFill>
                  <a:schemeClr val="tx2"/>
                </a:solidFill>
                <a:latin typeface="Verdana" charset="0"/>
              </a:rPr>
              <a:t> </a:t>
            </a:r>
            <a:r>
              <a:rPr lang="en-US" b="1">
                <a:solidFill>
                  <a:schemeClr val="tx2"/>
                </a:solidFill>
                <a:latin typeface="Symbol" charset="2"/>
              </a:rPr>
              <a:t>a</a:t>
            </a:r>
            <a:r>
              <a:rPr lang="en-US" b="1">
                <a:solidFill>
                  <a:schemeClr val="tx2"/>
                </a:solidFill>
                <a:latin typeface="Verdana" charset="0"/>
              </a:rPr>
              <a:t> T</a:t>
            </a:r>
            <a:r>
              <a:rPr lang="en-US" b="1" baseline="30000">
                <a:solidFill>
                  <a:schemeClr val="tx2"/>
                </a:solidFill>
                <a:latin typeface="Verdana" charset="0"/>
              </a:rPr>
              <a:t>4</a:t>
            </a:r>
          </a:p>
          <a:p>
            <a:pPr algn="ctr">
              <a:spcBef>
                <a:spcPct val="50000"/>
              </a:spcBef>
            </a:pPr>
            <a:r>
              <a:rPr lang="en-US" sz="1800">
                <a:solidFill>
                  <a:schemeClr val="tx2"/>
                </a:solidFill>
                <a:latin typeface="Verdana" charset="0"/>
              </a:rPr>
              <a:t>Stefan (1879)</a:t>
            </a:r>
          </a:p>
        </p:txBody>
      </p:sp>
      <p:sp>
        <p:nvSpPr>
          <p:cNvPr id="5" name="CasellaDiTesto 7"/>
          <p:cNvSpPr txBox="1">
            <a:spLocks noChangeArrowheads="1"/>
          </p:cNvSpPr>
          <p:nvPr/>
        </p:nvSpPr>
        <p:spPr bwMode="auto">
          <a:xfrm>
            <a:off x="5113338" y="2362200"/>
            <a:ext cx="3468687" cy="400050"/>
          </a:xfrm>
          <a:prstGeom prst="rect">
            <a:avLst/>
          </a:prstGeom>
          <a:noFill/>
          <a:ln w="9525">
            <a:noFill/>
            <a:miter lim="800000"/>
            <a:headEnd/>
            <a:tailEnd/>
          </a:ln>
        </p:spPr>
        <p:txBody>
          <a:bodyPr>
            <a:spAutoFit/>
          </a:bodyPr>
          <a:lstStyle/>
          <a:p>
            <a:r>
              <a:rPr lang="en-US" sz="2000"/>
              <a:t>From spectra observation:</a:t>
            </a:r>
          </a:p>
        </p:txBody>
      </p:sp>
      <p:sp>
        <p:nvSpPr>
          <p:cNvPr id="6" name="CasellaDiTesto 9"/>
          <p:cNvSpPr txBox="1">
            <a:spLocks noChangeArrowheads="1"/>
          </p:cNvSpPr>
          <p:nvPr/>
        </p:nvSpPr>
        <p:spPr bwMode="auto">
          <a:xfrm>
            <a:off x="5105400" y="5181600"/>
            <a:ext cx="3460750" cy="400050"/>
          </a:xfrm>
          <a:prstGeom prst="rect">
            <a:avLst/>
          </a:prstGeom>
          <a:noFill/>
          <a:ln w="9525">
            <a:noFill/>
            <a:miter lim="800000"/>
            <a:headEnd/>
            <a:tailEnd/>
          </a:ln>
        </p:spPr>
        <p:txBody>
          <a:bodyPr wrap="none">
            <a:spAutoFit/>
          </a:bodyPr>
          <a:lstStyle/>
          <a:p>
            <a:r>
              <a:rPr lang="it-IT" sz="2000"/>
              <a:t>From theoretical calculation: </a:t>
            </a:r>
          </a:p>
        </p:txBody>
      </p:sp>
      <p:sp>
        <p:nvSpPr>
          <p:cNvPr id="7" name="Text Box 5"/>
          <p:cNvSpPr txBox="1">
            <a:spLocks noChangeArrowheads="1"/>
          </p:cNvSpPr>
          <p:nvPr/>
        </p:nvSpPr>
        <p:spPr bwMode="auto">
          <a:xfrm>
            <a:off x="5429256" y="5715000"/>
            <a:ext cx="3095625" cy="877888"/>
          </a:xfrm>
          <a:prstGeom prst="rect">
            <a:avLst/>
          </a:prstGeom>
          <a:noFill/>
          <a:ln w="9525">
            <a:noFill/>
            <a:miter lim="800000"/>
            <a:headEnd/>
            <a:tailEnd/>
          </a:ln>
        </p:spPr>
        <p:txBody>
          <a:bodyPr>
            <a:spAutoFit/>
          </a:bodyPr>
          <a:lstStyle/>
          <a:p>
            <a:pPr algn="ctr">
              <a:spcBef>
                <a:spcPct val="50000"/>
              </a:spcBef>
            </a:pPr>
            <a:r>
              <a:rPr lang="en-US" b="1" dirty="0" err="1">
                <a:solidFill>
                  <a:schemeClr val="tx2"/>
                </a:solidFill>
                <a:latin typeface="Symbol" charset="2"/>
              </a:rPr>
              <a:t>M</a:t>
            </a:r>
            <a:r>
              <a:rPr lang="en-US" b="1" baseline="-25000" dirty="0" err="1">
                <a:solidFill>
                  <a:schemeClr val="tx2"/>
                </a:solidFill>
                <a:latin typeface="Verdana" charset="0"/>
              </a:rPr>
              <a:t>tot</a:t>
            </a:r>
            <a:r>
              <a:rPr lang="en-US" b="1" dirty="0">
                <a:solidFill>
                  <a:schemeClr val="tx2"/>
                </a:solidFill>
                <a:latin typeface="Verdana" charset="0"/>
              </a:rPr>
              <a:t> </a:t>
            </a:r>
            <a:r>
              <a:rPr lang="en-US" b="1" dirty="0">
                <a:solidFill>
                  <a:schemeClr val="tx2"/>
                </a:solidFill>
                <a:latin typeface="Symbol" charset="2"/>
              </a:rPr>
              <a:t>=</a:t>
            </a:r>
            <a:r>
              <a:rPr lang="en-US" b="1" dirty="0">
                <a:solidFill>
                  <a:schemeClr val="tx2"/>
                </a:solidFill>
                <a:latin typeface="Verdana" charset="0"/>
              </a:rPr>
              <a:t> </a:t>
            </a:r>
            <a:r>
              <a:rPr lang="en-US" b="1" dirty="0">
                <a:solidFill>
                  <a:schemeClr val="tx2"/>
                </a:solidFill>
                <a:latin typeface="Symbol" charset="2"/>
              </a:rPr>
              <a:t>es</a:t>
            </a:r>
            <a:r>
              <a:rPr lang="en-US" b="1" dirty="0">
                <a:solidFill>
                  <a:schemeClr val="tx2"/>
                </a:solidFill>
                <a:latin typeface="Verdana" charset="0"/>
              </a:rPr>
              <a:t>T</a:t>
            </a:r>
            <a:r>
              <a:rPr lang="en-US" b="1" baseline="30000" dirty="0">
                <a:solidFill>
                  <a:schemeClr val="tx2"/>
                </a:solidFill>
                <a:latin typeface="Verdana" charset="0"/>
              </a:rPr>
              <a:t>4</a:t>
            </a:r>
          </a:p>
          <a:p>
            <a:pPr algn="ctr">
              <a:spcBef>
                <a:spcPct val="50000"/>
              </a:spcBef>
            </a:pPr>
            <a:r>
              <a:rPr lang="en-US" sz="1800" dirty="0">
                <a:solidFill>
                  <a:schemeClr val="tx2"/>
                </a:solidFill>
                <a:latin typeface="Verdana" charset="0"/>
              </a:rPr>
              <a:t>Boltzmann (1879)</a:t>
            </a:r>
          </a:p>
        </p:txBody>
      </p:sp>
      <p:sp>
        <p:nvSpPr>
          <p:cNvPr id="8" name="TextBox 7"/>
          <p:cNvSpPr txBox="1"/>
          <p:nvPr/>
        </p:nvSpPr>
        <p:spPr>
          <a:xfrm>
            <a:off x="571472" y="1142984"/>
            <a:ext cx="8358246" cy="984885"/>
          </a:xfrm>
          <a:prstGeom prst="rect">
            <a:avLst/>
          </a:prstGeom>
          <a:noFill/>
        </p:spPr>
        <p:txBody>
          <a:bodyPr wrap="square" rtlCol="0">
            <a:spAutoFit/>
          </a:bodyPr>
          <a:lstStyle/>
          <a:p>
            <a:r>
              <a:rPr lang="en-US" sz="2000" dirty="0" smtClean="0"/>
              <a:t>All black bodies at the same temperature emit thermal radiation with the </a:t>
            </a:r>
            <a:r>
              <a:rPr lang="en-US" sz="2000" b="1" dirty="0" smtClean="0"/>
              <a:t>same spectrum </a:t>
            </a:r>
            <a:r>
              <a:rPr lang="en-US" sz="2000" dirty="0" smtClean="0"/>
              <a:t>(regardless of shape, dimensions and material)</a:t>
            </a:r>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black  body  “puzzle”</a:t>
            </a:r>
            <a:endParaRPr lang="it-IT" sz="2700" b="1" dirty="0">
              <a:latin typeface="Bradley Hand ITC" pitchFamily="66" charset="0"/>
            </a:endParaRPr>
          </a:p>
        </p:txBody>
      </p:sp>
      <p:sp>
        <p:nvSpPr>
          <p:cNvPr id="4" name="CasellaDiTesto 9"/>
          <p:cNvSpPr txBox="1">
            <a:spLocks noChangeArrowheads="1"/>
          </p:cNvSpPr>
          <p:nvPr/>
        </p:nvSpPr>
        <p:spPr bwMode="auto">
          <a:xfrm>
            <a:off x="642910" y="1588835"/>
            <a:ext cx="7858180" cy="2554545"/>
          </a:xfrm>
          <a:prstGeom prst="rect">
            <a:avLst/>
          </a:prstGeom>
          <a:noFill/>
          <a:ln w="9525">
            <a:noFill/>
            <a:miter lim="800000"/>
            <a:headEnd/>
            <a:tailEnd/>
          </a:ln>
        </p:spPr>
        <p:txBody>
          <a:bodyPr wrap="square">
            <a:spAutoFit/>
          </a:bodyPr>
          <a:lstStyle/>
          <a:p>
            <a:r>
              <a:rPr lang="en-US" sz="2000" dirty="0"/>
              <a:t>The flux of the radiation within the cavity in </a:t>
            </a:r>
            <a:r>
              <a:rPr lang="en-US" sz="2000" dirty="0" smtClean="0"/>
              <a:t>every direction </a:t>
            </a:r>
            <a:r>
              <a:rPr lang="en-US" sz="2000" dirty="0"/>
              <a:t>is zero, but there is energy transfer </a:t>
            </a:r>
            <a:r>
              <a:rPr lang="en-US" sz="2000" dirty="0" smtClean="0"/>
              <a:t>everywhere</a:t>
            </a:r>
            <a:endParaRPr lang="en-US" sz="2000" dirty="0"/>
          </a:p>
          <a:p>
            <a:endParaRPr lang="en-US" sz="2000" dirty="0" smtClean="0"/>
          </a:p>
          <a:p>
            <a:r>
              <a:rPr lang="en-US" sz="2000" dirty="0" smtClean="0"/>
              <a:t>This </a:t>
            </a:r>
            <a:r>
              <a:rPr lang="en-US" sz="2000" dirty="0"/>
              <a:t>transfer is given by the density of radiated energy in the wavelength range (</a:t>
            </a:r>
            <a:r>
              <a:rPr lang="en-US" sz="2000" dirty="0">
                <a:latin typeface="Symbol" charset="2"/>
              </a:rPr>
              <a:t>l</a:t>
            </a:r>
            <a:r>
              <a:rPr lang="en-US" sz="2000" dirty="0"/>
              <a:t>, </a:t>
            </a:r>
            <a:r>
              <a:rPr lang="en-US" sz="2000" dirty="0" err="1">
                <a:latin typeface="Symbol" charset="2"/>
              </a:rPr>
              <a:t>l</a:t>
            </a:r>
            <a:r>
              <a:rPr lang="en-US" sz="2000" dirty="0" err="1"/>
              <a:t>+d</a:t>
            </a:r>
            <a:r>
              <a:rPr lang="en-US" sz="2000" dirty="0" err="1">
                <a:latin typeface="Symbol" charset="2"/>
              </a:rPr>
              <a:t>l</a:t>
            </a:r>
            <a:r>
              <a:rPr lang="en-US" sz="2000" dirty="0"/>
              <a:t>) : </a:t>
            </a:r>
            <a:r>
              <a:rPr lang="en-US" sz="2000" dirty="0" err="1" smtClean="0">
                <a:latin typeface="Symbol" charset="2"/>
              </a:rPr>
              <a:t>Y</a:t>
            </a:r>
            <a:r>
              <a:rPr lang="en-US" sz="2000" baseline="-25000" dirty="0" err="1" smtClean="0">
                <a:latin typeface="Symbol" charset="2"/>
              </a:rPr>
              <a:t>l</a:t>
            </a:r>
            <a:r>
              <a:rPr lang="en-US" sz="2000" dirty="0" err="1" smtClean="0"/>
              <a:t>d</a:t>
            </a:r>
            <a:r>
              <a:rPr lang="en-US" sz="2000" dirty="0" err="1" smtClean="0">
                <a:latin typeface="Symbol" charset="2"/>
              </a:rPr>
              <a:t>l</a:t>
            </a:r>
            <a:endParaRPr lang="en-US" sz="2000" dirty="0">
              <a:latin typeface="Symbol" charset="2"/>
            </a:endParaRPr>
          </a:p>
          <a:p>
            <a:endParaRPr lang="en-US" sz="2000" dirty="0">
              <a:latin typeface="Symbol" charset="2"/>
            </a:endParaRPr>
          </a:p>
          <a:p>
            <a:r>
              <a:rPr lang="en-US" sz="2000" dirty="0"/>
              <a:t>The calculation of </a:t>
            </a:r>
            <a:r>
              <a:rPr lang="en-US" sz="2000" b="1" dirty="0" err="1">
                <a:latin typeface="Symbol" charset="2"/>
              </a:rPr>
              <a:t>Y</a:t>
            </a:r>
            <a:r>
              <a:rPr lang="en-US" sz="2000" b="1" baseline="-25000" dirty="0" err="1">
                <a:latin typeface="Symbol" charset="2"/>
              </a:rPr>
              <a:t>l</a:t>
            </a:r>
            <a:r>
              <a:rPr lang="en-US" sz="2000" baseline="-25000" dirty="0">
                <a:latin typeface="Symbol" charset="2"/>
              </a:rPr>
              <a:t> </a:t>
            </a:r>
            <a:r>
              <a:rPr lang="en-US" sz="2000" dirty="0">
                <a:latin typeface="Symbol" charset="2"/>
              </a:rPr>
              <a:t> </a:t>
            </a:r>
            <a:r>
              <a:rPr lang="en-US" sz="2000" dirty="0"/>
              <a:t>giving the shape of expected experimental spectrum, was very difficult from </a:t>
            </a:r>
            <a:r>
              <a:rPr lang="en-US" sz="2000" dirty="0" err="1" smtClean="0"/>
              <a:t>th</a:t>
            </a:r>
            <a:r>
              <a:rPr lang="en-US" sz="2000" dirty="0" smtClean="0"/>
              <a:t> theoretical </a:t>
            </a:r>
            <a:r>
              <a:rPr lang="en-US" sz="2000" dirty="0"/>
              <a:t>point of </a:t>
            </a:r>
            <a:r>
              <a:rPr lang="en-US" sz="2000" dirty="0" smtClean="0"/>
              <a:t>view</a:t>
            </a:r>
            <a:endParaRPr lang="en-US" sz="2000" dirty="0"/>
          </a:p>
        </p:txBody>
      </p:sp>
      <p:sp>
        <p:nvSpPr>
          <p:cNvPr id="6" name="CasellaDiTesto 11"/>
          <p:cNvSpPr txBox="1">
            <a:spLocks noChangeArrowheads="1"/>
          </p:cNvSpPr>
          <p:nvPr/>
        </p:nvSpPr>
        <p:spPr bwMode="auto">
          <a:xfrm>
            <a:off x="571472" y="5631436"/>
            <a:ext cx="2634685" cy="369332"/>
          </a:xfrm>
          <a:prstGeom prst="rect">
            <a:avLst/>
          </a:prstGeom>
          <a:noFill/>
          <a:ln w="9525">
            <a:noFill/>
            <a:miter lim="800000"/>
            <a:headEnd/>
            <a:tailEnd/>
          </a:ln>
        </p:spPr>
        <p:txBody>
          <a:bodyPr wrap="square">
            <a:spAutoFit/>
          </a:bodyPr>
          <a:lstStyle/>
          <a:p>
            <a:r>
              <a:rPr lang="it-IT" dirty="0" smtClean="0"/>
              <a:t>(First </a:t>
            </a:r>
            <a:r>
              <a:rPr lang="it-IT" dirty="0"/>
              <a:t>“empirical” </a:t>
            </a:r>
            <a:r>
              <a:rPr lang="it-IT" dirty="0" smtClean="0"/>
              <a:t>forumla)</a:t>
            </a:r>
            <a:endParaRPr lang="it-IT" dirty="0"/>
          </a:p>
        </p:txBody>
      </p:sp>
      <p:graphicFrame>
        <p:nvGraphicFramePr>
          <p:cNvPr id="7" name="Object 5"/>
          <p:cNvGraphicFramePr>
            <a:graphicFrameLocks noChangeAspect="1"/>
          </p:cNvGraphicFramePr>
          <p:nvPr/>
        </p:nvGraphicFramePr>
        <p:xfrm>
          <a:off x="6156354" y="4702192"/>
          <a:ext cx="2559050" cy="1084262"/>
        </p:xfrm>
        <a:graphic>
          <a:graphicData uri="http://schemas.openxmlformats.org/presentationml/2006/ole">
            <p:oleObj spid="_x0000_s36866" name="Equation" r:id="rId4" imgW="838200" imgH="355600" progId="Equation.3">
              <p:embed/>
            </p:oleObj>
          </a:graphicData>
        </a:graphic>
      </p:graphicFrame>
      <p:pic>
        <p:nvPicPr>
          <p:cNvPr id="9" name="Picture 8" descr="arrow.png"/>
          <p:cNvPicPr>
            <a:picLocks noChangeAspect="1"/>
          </p:cNvPicPr>
          <p:nvPr/>
        </p:nvPicPr>
        <p:blipFill>
          <a:blip r:embed="rId5"/>
          <a:srcRect l="6817" t="16621" r="25256" b="9809"/>
          <a:stretch>
            <a:fillRect/>
          </a:stretch>
        </p:blipFill>
        <p:spPr>
          <a:xfrm rot="12588868">
            <a:off x="4353899" y="4842145"/>
            <a:ext cx="1412177" cy="1222800"/>
          </a:xfrm>
          <a:prstGeom prst="rect">
            <a:avLst/>
          </a:prstGeom>
        </p:spPr>
      </p:pic>
      <p:sp>
        <p:nvSpPr>
          <p:cNvPr id="12" name="TextBox 11"/>
          <p:cNvSpPr txBox="1"/>
          <p:nvPr/>
        </p:nvSpPr>
        <p:spPr>
          <a:xfrm>
            <a:off x="222803" y="5000636"/>
            <a:ext cx="3849131" cy="646331"/>
          </a:xfrm>
          <a:prstGeom prst="rect">
            <a:avLst/>
          </a:prstGeom>
          <a:noFill/>
        </p:spPr>
        <p:txBody>
          <a:bodyPr wrap="none" rtlCol="0">
            <a:spAutoFit/>
          </a:bodyPr>
          <a:lstStyle/>
          <a:p>
            <a:r>
              <a:rPr lang="it-IT" sz="3600" b="1" dirty="0" smtClean="0">
                <a:latin typeface="Chiller" pitchFamily="82" charset="0"/>
              </a:rPr>
              <a:t>First Attempt ... by Wien</a:t>
            </a:r>
            <a:endParaRPr lang="it-IT" sz="3600" b="1" dirty="0">
              <a:latin typeface="Chiller" pitchFamily="82"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black  body  “puzzle”</a:t>
            </a:r>
            <a:endParaRPr lang="it-IT" sz="2700" b="1" dirty="0">
              <a:latin typeface="Bradley Hand ITC" pitchFamily="66" charset="0"/>
            </a:endParaRPr>
          </a:p>
        </p:txBody>
      </p:sp>
      <p:pic>
        <p:nvPicPr>
          <p:cNvPr id="9" name="Picture 8" descr="arrow.png"/>
          <p:cNvPicPr>
            <a:picLocks noChangeAspect="1"/>
          </p:cNvPicPr>
          <p:nvPr/>
        </p:nvPicPr>
        <p:blipFill>
          <a:blip r:embed="rId4"/>
          <a:srcRect l="6817" t="16621" r="25256" b="9809"/>
          <a:stretch>
            <a:fillRect/>
          </a:stretch>
        </p:blipFill>
        <p:spPr>
          <a:xfrm rot="12588868">
            <a:off x="4189293" y="2743049"/>
            <a:ext cx="1417776" cy="1227648"/>
          </a:xfrm>
          <a:prstGeom prst="rect">
            <a:avLst/>
          </a:prstGeom>
        </p:spPr>
      </p:pic>
      <p:sp>
        <p:nvSpPr>
          <p:cNvPr id="12" name="TextBox 11"/>
          <p:cNvSpPr txBox="1"/>
          <p:nvPr/>
        </p:nvSpPr>
        <p:spPr>
          <a:xfrm>
            <a:off x="524727" y="2571744"/>
            <a:ext cx="2832827" cy="1200329"/>
          </a:xfrm>
          <a:prstGeom prst="rect">
            <a:avLst/>
          </a:prstGeom>
          <a:noFill/>
        </p:spPr>
        <p:txBody>
          <a:bodyPr wrap="none" rtlCol="0">
            <a:spAutoFit/>
          </a:bodyPr>
          <a:lstStyle/>
          <a:p>
            <a:pPr algn="ctr"/>
            <a:r>
              <a:rPr lang="it-IT" sz="3600" b="1" dirty="0" smtClean="0">
                <a:latin typeface="Chiller" pitchFamily="82" charset="0"/>
              </a:rPr>
              <a:t>Second Attempt ...</a:t>
            </a:r>
          </a:p>
          <a:p>
            <a:pPr algn="ctr"/>
            <a:r>
              <a:rPr lang="it-IT" sz="3600" b="1" dirty="0" smtClean="0">
                <a:latin typeface="Chiller" pitchFamily="82" charset="0"/>
              </a:rPr>
              <a:t>by Rayleigh-Jeans</a:t>
            </a:r>
            <a:endParaRPr lang="it-IT" sz="3600" b="1" dirty="0">
              <a:latin typeface="Chiller" pitchFamily="82" charset="0"/>
            </a:endParaRPr>
          </a:p>
        </p:txBody>
      </p:sp>
      <p:sp>
        <p:nvSpPr>
          <p:cNvPr id="10" name="CasellaDiTesto 9"/>
          <p:cNvSpPr txBox="1">
            <a:spLocks noChangeArrowheads="1"/>
          </p:cNvSpPr>
          <p:nvPr/>
        </p:nvSpPr>
        <p:spPr bwMode="auto">
          <a:xfrm>
            <a:off x="428596" y="1425347"/>
            <a:ext cx="8475691" cy="646331"/>
          </a:xfrm>
          <a:prstGeom prst="rect">
            <a:avLst/>
          </a:prstGeom>
          <a:noFill/>
          <a:ln w="9525">
            <a:noFill/>
            <a:miter lim="800000"/>
            <a:headEnd/>
            <a:tailEnd/>
          </a:ln>
        </p:spPr>
        <p:txBody>
          <a:bodyPr wrap="square">
            <a:spAutoFit/>
          </a:bodyPr>
          <a:lstStyle/>
          <a:p>
            <a:r>
              <a:rPr lang="en-US" dirty="0" smtClean="0"/>
              <a:t>Wien’s  </a:t>
            </a:r>
            <a:r>
              <a:rPr lang="en-US" dirty="0" err="1" smtClean="0">
                <a:latin typeface="Symbol" charset="2"/>
              </a:rPr>
              <a:t>Y</a:t>
            </a:r>
            <a:r>
              <a:rPr lang="en-US" baseline="-25000" dirty="0" err="1" smtClean="0">
                <a:latin typeface="Symbol" charset="2"/>
              </a:rPr>
              <a:t>l</a:t>
            </a:r>
            <a:r>
              <a:rPr lang="en-US" dirty="0" smtClean="0"/>
              <a:t>  does </a:t>
            </a:r>
            <a:r>
              <a:rPr lang="en-US" dirty="0"/>
              <a:t>not work! It fits data at low </a:t>
            </a:r>
            <a:r>
              <a:rPr lang="en-US" dirty="0">
                <a:latin typeface="Symbol" charset="2"/>
              </a:rPr>
              <a:t>l</a:t>
            </a:r>
            <a:r>
              <a:rPr lang="en-US" dirty="0"/>
              <a:t> not at high </a:t>
            </a:r>
            <a:r>
              <a:rPr lang="en-US" dirty="0">
                <a:latin typeface="Symbol" charset="2"/>
              </a:rPr>
              <a:t>l</a:t>
            </a:r>
            <a:r>
              <a:rPr lang="en-US" dirty="0"/>
              <a:t>. Constants C e C’ are completely arbitrary!</a:t>
            </a:r>
          </a:p>
        </p:txBody>
      </p:sp>
      <p:graphicFrame>
        <p:nvGraphicFramePr>
          <p:cNvPr id="11" name="Object 5"/>
          <p:cNvGraphicFramePr>
            <a:graphicFrameLocks noChangeAspect="1"/>
          </p:cNvGraphicFramePr>
          <p:nvPr/>
        </p:nvGraphicFramePr>
        <p:xfrm>
          <a:off x="6286512" y="2630490"/>
          <a:ext cx="2249487" cy="1084262"/>
        </p:xfrm>
        <a:graphic>
          <a:graphicData uri="http://schemas.openxmlformats.org/presentationml/2006/ole">
            <p:oleObj spid="_x0000_s37891" name="Equation" r:id="rId5" imgW="736600" imgH="355600" progId="Equation.3">
              <p:embed/>
            </p:oleObj>
          </a:graphicData>
        </a:graphic>
      </p:graphicFrame>
      <p:sp>
        <p:nvSpPr>
          <p:cNvPr id="13" name="CasellaDiTesto 17"/>
          <p:cNvSpPr txBox="1">
            <a:spLocks noChangeArrowheads="1"/>
          </p:cNvSpPr>
          <p:nvPr/>
        </p:nvSpPr>
        <p:spPr bwMode="auto">
          <a:xfrm>
            <a:off x="428596" y="4354305"/>
            <a:ext cx="8358246" cy="646331"/>
          </a:xfrm>
          <a:prstGeom prst="rect">
            <a:avLst/>
          </a:prstGeom>
          <a:noFill/>
          <a:ln w="9525">
            <a:noFill/>
            <a:miter lim="800000"/>
            <a:headEnd/>
            <a:tailEnd/>
          </a:ln>
        </p:spPr>
        <p:txBody>
          <a:bodyPr wrap="square">
            <a:spAutoFit/>
          </a:bodyPr>
          <a:lstStyle/>
          <a:p>
            <a:r>
              <a:rPr lang="en-US" dirty="0"/>
              <a:t>Model with stationary waves inside the </a:t>
            </a:r>
            <a:r>
              <a:rPr lang="en-US" dirty="0" smtClean="0"/>
              <a:t>cavity. The </a:t>
            </a:r>
            <a:r>
              <a:rPr lang="en-US" dirty="0"/>
              <a:t>energy density is evaluated as the density of modes with mean kinetic energy </a:t>
            </a:r>
            <a:r>
              <a:rPr lang="en-US" dirty="0" err="1"/>
              <a:t>kT</a:t>
            </a:r>
            <a:endParaRPr lang="en-US" dirty="0"/>
          </a:p>
        </p:txBody>
      </p:sp>
      <p:sp>
        <p:nvSpPr>
          <p:cNvPr id="14" name="CasellaDiTesto 18"/>
          <p:cNvSpPr txBox="1">
            <a:spLocks noChangeArrowheads="1"/>
          </p:cNvSpPr>
          <p:nvPr/>
        </p:nvSpPr>
        <p:spPr bwMode="auto">
          <a:xfrm>
            <a:off x="428596" y="5461029"/>
            <a:ext cx="8215370" cy="754053"/>
          </a:xfrm>
          <a:prstGeom prst="rect">
            <a:avLst/>
          </a:prstGeom>
          <a:noFill/>
          <a:ln w="9525">
            <a:noFill/>
            <a:miter lim="800000"/>
            <a:headEnd/>
            <a:tailEnd/>
          </a:ln>
        </p:spPr>
        <p:txBody>
          <a:bodyPr wrap="square">
            <a:spAutoFit/>
          </a:bodyPr>
          <a:lstStyle/>
          <a:p>
            <a:r>
              <a:rPr lang="en-US" dirty="0">
                <a:solidFill>
                  <a:srgbClr val="000000"/>
                </a:solidFill>
              </a:rPr>
              <a:t>It does not work! It fits data only at high </a:t>
            </a:r>
            <a:r>
              <a:rPr lang="en-US" dirty="0">
                <a:solidFill>
                  <a:srgbClr val="000000"/>
                </a:solidFill>
                <a:latin typeface="Symbol" charset="2"/>
              </a:rPr>
              <a:t>l</a:t>
            </a:r>
            <a:r>
              <a:rPr lang="en-US" dirty="0">
                <a:solidFill>
                  <a:srgbClr val="000000"/>
                </a:solidFill>
              </a:rPr>
              <a:t>.</a:t>
            </a:r>
            <a:r>
              <a:rPr lang="en-US" sz="2500" dirty="0"/>
              <a:t> </a:t>
            </a:r>
            <a:r>
              <a:rPr lang="en-US" dirty="0" smtClean="0"/>
              <a:t>Smaller </a:t>
            </a:r>
            <a:r>
              <a:rPr lang="en-US" dirty="0"/>
              <a:t>is </a:t>
            </a:r>
            <a:r>
              <a:rPr lang="en-US" dirty="0">
                <a:latin typeface="Symbol" charset="2"/>
              </a:rPr>
              <a:t>l</a:t>
            </a:r>
            <a:r>
              <a:rPr lang="en-US" dirty="0"/>
              <a:t> greater is the number of possible stationary waves! </a:t>
            </a:r>
            <a:r>
              <a:rPr lang="en-US" dirty="0" smtClean="0"/>
              <a:t>But </a:t>
            </a:r>
            <a:r>
              <a:rPr lang="en-US" dirty="0"/>
              <a:t>everything was calculated correctly…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“ultraviolet catastrophe”</a:t>
            </a:r>
            <a:endParaRPr lang="it-IT" sz="2700" b="1" dirty="0">
              <a:latin typeface="Bradley Hand ITC" pitchFamily="66" charset="0"/>
            </a:endParaRPr>
          </a:p>
        </p:txBody>
      </p:sp>
      <p:sp>
        <p:nvSpPr>
          <p:cNvPr id="3" name="CasellaDiTesto 8"/>
          <p:cNvSpPr txBox="1">
            <a:spLocks noChangeArrowheads="1"/>
          </p:cNvSpPr>
          <p:nvPr/>
        </p:nvSpPr>
        <p:spPr bwMode="auto">
          <a:xfrm>
            <a:off x="4691063" y="4127500"/>
            <a:ext cx="184150" cy="461963"/>
          </a:xfrm>
          <a:prstGeom prst="rect">
            <a:avLst/>
          </a:prstGeom>
          <a:noFill/>
          <a:ln w="9525">
            <a:noFill/>
            <a:miter lim="800000"/>
            <a:headEnd/>
            <a:tailEnd/>
          </a:ln>
        </p:spPr>
        <p:txBody>
          <a:bodyPr wrap="none">
            <a:spAutoFit/>
          </a:bodyPr>
          <a:lstStyle/>
          <a:p>
            <a:endParaRPr lang="en-US"/>
          </a:p>
        </p:txBody>
      </p:sp>
      <p:pic>
        <p:nvPicPr>
          <p:cNvPr id="4" name="Immagine 12" descr="rayleigh-jeans.gif"/>
          <p:cNvPicPr>
            <a:picLocks noChangeAspect="1"/>
          </p:cNvPicPr>
          <p:nvPr/>
        </p:nvPicPr>
        <p:blipFill>
          <a:blip r:embed="rId4"/>
          <a:srcRect/>
          <a:stretch>
            <a:fillRect/>
          </a:stretch>
        </p:blipFill>
        <p:spPr bwMode="auto">
          <a:xfrm>
            <a:off x="642910" y="1500174"/>
            <a:ext cx="6024586" cy="3877382"/>
          </a:xfrm>
          <a:prstGeom prst="rect">
            <a:avLst/>
          </a:prstGeom>
          <a:noFill/>
          <a:ln w="9525">
            <a:noFill/>
            <a:miter lim="800000"/>
            <a:headEnd/>
            <a:tailEnd/>
          </a:ln>
        </p:spPr>
      </p:pic>
      <p:sp>
        <p:nvSpPr>
          <p:cNvPr id="5" name="CasellaDiTesto 13"/>
          <p:cNvSpPr txBox="1">
            <a:spLocks noChangeArrowheads="1"/>
          </p:cNvSpPr>
          <p:nvPr/>
        </p:nvSpPr>
        <p:spPr bwMode="auto">
          <a:xfrm>
            <a:off x="381000" y="5792948"/>
            <a:ext cx="5834074" cy="707886"/>
          </a:xfrm>
          <a:prstGeom prst="rect">
            <a:avLst/>
          </a:prstGeom>
          <a:noFill/>
          <a:ln w="9525">
            <a:noFill/>
            <a:miter lim="800000"/>
            <a:headEnd/>
            <a:tailEnd/>
          </a:ln>
        </p:spPr>
        <p:txBody>
          <a:bodyPr wrap="square">
            <a:spAutoFit/>
          </a:bodyPr>
          <a:lstStyle/>
          <a:p>
            <a:pPr>
              <a:buFont typeface="Arial" charset="0"/>
              <a:buChar char="•"/>
            </a:pPr>
            <a:r>
              <a:rPr lang="en-US" dirty="0"/>
              <a:t> </a:t>
            </a:r>
            <a:r>
              <a:rPr lang="en-US" b="1" dirty="0"/>
              <a:t>Wien:</a:t>
            </a:r>
            <a:r>
              <a:rPr lang="en-US" dirty="0"/>
              <a:t> empirical formula, correct only for small values of </a:t>
            </a:r>
            <a:r>
              <a:rPr lang="en-US" dirty="0">
                <a:latin typeface="Symbol" charset="2"/>
              </a:rPr>
              <a:t>l</a:t>
            </a:r>
          </a:p>
          <a:p>
            <a:endParaRPr lang="en-US" sz="400" dirty="0">
              <a:latin typeface="Symbol" charset="2"/>
            </a:endParaRPr>
          </a:p>
          <a:p>
            <a:pPr>
              <a:buFont typeface="Arial" charset="0"/>
              <a:buChar char="•"/>
            </a:pPr>
            <a:r>
              <a:rPr lang="en-US" dirty="0"/>
              <a:t> </a:t>
            </a:r>
            <a:r>
              <a:rPr lang="en-US" b="1" dirty="0"/>
              <a:t>Rayleigh-Jeans: </a:t>
            </a:r>
            <a:r>
              <a:rPr lang="en-US" dirty="0"/>
              <a:t>consistent formula, correct for big </a:t>
            </a:r>
            <a:r>
              <a:rPr lang="en-US" dirty="0">
                <a:latin typeface="Symbol" charset="2"/>
              </a:rPr>
              <a:t>l</a:t>
            </a:r>
          </a:p>
        </p:txBody>
      </p:sp>
      <p:graphicFrame>
        <p:nvGraphicFramePr>
          <p:cNvPr id="6" name="Object 5"/>
          <p:cNvGraphicFramePr>
            <a:graphicFrameLocks noChangeAspect="1"/>
          </p:cNvGraphicFramePr>
          <p:nvPr/>
        </p:nvGraphicFramePr>
        <p:xfrm>
          <a:off x="6081714" y="2205038"/>
          <a:ext cx="2249488" cy="1084263"/>
        </p:xfrm>
        <a:graphic>
          <a:graphicData uri="http://schemas.openxmlformats.org/presentationml/2006/ole">
            <p:oleObj spid="_x0000_s38914" name="Equation" r:id="rId5" imgW="736600" imgH="355600" progId="Equation.3">
              <p:embed/>
            </p:oleObj>
          </a:graphicData>
        </a:graphic>
      </p:graphicFrame>
      <p:sp>
        <p:nvSpPr>
          <p:cNvPr id="7" name="Rettangolo 14"/>
          <p:cNvSpPr>
            <a:spLocks noChangeArrowheads="1"/>
          </p:cNvSpPr>
          <p:nvPr/>
        </p:nvSpPr>
        <p:spPr bwMode="auto">
          <a:xfrm>
            <a:off x="6005514" y="2128838"/>
            <a:ext cx="2438400" cy="1295400"/>
          </a:xfrm>
          <a:prstGeom prst="rect">
            <a:avLst/>
          </a:prstGeom>
          <a:noFill/>
          <a:ln w="28575">
            <a:solidFill>
              <a:schemeClr val="tx1"/>
            </a:solidFill>
            <a:round/>
            <a:headEnd/>
            <a:tailEnd/>
          </a:ln>
        </p:spPr>
        <p:txBody>
          <a:bodyPr/>
          <a:lstStyle/>
          <a:p>
            <a:endParaRPr lang="en-US"/>
          </a:p>
        </p:txBody>
      </p:sp>
      <p:cxnSp>
        <p:nvCxnSpPr>
          <p:cNvPr id="8" name="Connettore 7 16"/>
          <p:cNvCxnSpPr>
            <a:cxnSpLocks noChangeShapeType="1"/>
          </p:cNvCxnSpPr>
          <p:nvPr/>
        </p:nvCxnSpPr>
        <p:spPr bwMode="auto">
          <a:xfrm rot="10800000" flipV="1">
            <a:off x="3357554" y="2776538"/>
            <a:ext cx="2647960" cy="9520"/>
          </a:xfrm>
          <a:prstGeom prst="curvedConnector3">
            <a:avLst>
              <a:gd name="adj1" fmla="val 50000"/>
            </a:avLst>
          </a:prstGeom>
          <a:noFill/>
          <a:ln w="28575">
            <a:solidFill>
              <a:schemeClr val="tx1"/>
            </a:solidFill>
            <a:round/>
            <a:headEnd/>
            <a:tailEnd type="arrow" w="med" len="med"/>
          </a:ln>
        </p:spPr>
      </p:cxnSp>
      <p:sp>
        <p:nvSpPr>
          <p:cNvPr id="12" name="TextBox 11"/>
          <p:cNvSpPr txBox="1"/>
          <p:nvPr/>
        </p:nvSpPr>
        <p:spPr>
          <a:xfrm>
            <a:off x="6429388" y="5864386"/>
            <a:ext cx="2452916" cy="707886"/>
          </a:xfrm>
          <a:prstGeom prst="rect">
            <a:avLst/>
          </a:prstGeom>
          <a:noFill/>
        </p:spPr>
        <p:txBody>
          <a:bodyPr wrap="none" rtlCol="0">
            <a:spAutoFit/>
          </a:bodyPr>
          <a:lstStyle/>
          <a:p>
            <a:r>
              <a:rPr lang="it-IT" sz="4000" b="1" dirty="0" smtClean="0">
                <a:solidFill>
                  <a:srgbClr val="FF0000"/>
                </a:solidFill>
                <a:latin typeface="Chiller" pitchFamily="82" charset="0"/>
              </a:rPr>
              <a:t>AND NOW?!?!</a:t>
            </a:r>
            <a:endParaRPr lang="it-IT" sz="4000" b="1" dirty="0">
              <a:solidFill>
                <a:srgbClr val="FF0000"/>
              </a:solidFill>
              <a:latin typeface="Chiller" pitchFamily="82"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PLanck’s  lucky  solution</a:t>
            </a:r>
            <a:endParaRPr lang="it-IT" sz="2700" b="1" dirty="0">
              <a:latin typeface="Bradley Hand ITC" pitchFamily="66" charset="0"/>
            </a:endParaRPr>
          </a:p>
        </p:txBody>
      </p:sp>
      <p:sp>
        <p:nvSpPr>
          <p:cNvPr id="3" name="Rectangle 3"/>
          <p:cNvSpPr txBox="1">
            <a:spLocks noChangeArrowheads="1"/>
          </p:cNvSpPr>
          <p:nvPr/>
        </p:nvSpPr>
        <p:spPr>
          <a:xfrm>
            <a:off x="4143372" y="2000240"/>
            <a:ext cx="4357718" cy="914392"/>
          </a:xfrm>
          <a:prstGeom prst="rect">
            <a:avLst/>
          </a:prstGeom>
        </p:spPr>
        <p:txBody>
          <a:bodyPr vert="horz" lIns="91440" tIns="45720" rIns="91440" bIns="45720" rtlCol="0">
            <a:normAutofit lnSpcReduction="10000"/>
          </a:bodyPr>
          <a:lstStyle/>
          <a:p>
            <a:pPr marL="342900" marR="0" lvl="0" indent="-342900" defTabSz="914400" rtl="0" eaLnBrk="1" fontAlgn="auto" latinLnBrk="0" hangingPunct="1">
              <a:lnSpc>
                <a:spcPct val="100000"/>
              </a:lnSpc>
              <a:spcBef>
                <a:spcPct val="20000"/>
              </a:spcBef>
              <a:spcAft>
                <a:spcPts val="0"/>
              </a:spcAft>
              <a:buClrTx/>
              <a:buSzTx/>
              <a:buFont typeface="Wingdings" charset="2"/>
              <a:buNone/>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a:t>
            </a:r>
            <a:r>
              <a:rPr kumimoji="0" lang="en-GB" b="0" i="0" u="none" strike="noStrike" kern="1200" cap="none" spc="0" normalizeH="0" baseline="0" noProof="0" dirty="0" smtClean="0">
                <a:ln>
                  <a:noFill/>
                </a:ln>
                <a:solidFill>
                  <a:schemeClr val="tx1"/>
                </a:solidFill>
                <a:effectLst/>
                <a:uLnTx/>
                <a:uFillTx/>
                <a:latin typeface="+mn-lt"/>
                <a:ea typeface="+mn-ea"/>
                <a:cs typeface="+mn-cs"/>
              </a:rPr>
              <a:t>Max Planck solves the puzzle of the spectrum of black body radiation. With a new empirical formula:</a:t>
            </a:r>
          </a:p>
        </p:txBody>
      </p:sp>
      <p:grpSp>
        <p:nvGrpSpPr>
          <p:cNvPr id="4" name="Group 1"/>
          <p:cNvGrpSpPr>
            <a:grpSpLocks/>
          </p:cNvGrpSpPr>
          <p:nvPr/>
        </p:nvGrpSpPr>
        <p:grpSpPr bwMode="auto">
          <a:xfrm>
            <a:off x="401638" y="1196975"/>
            <a:ext cx="3617912" cy="5181600"/>
            <a:chOff x="401070" y="1196752"/>
            <a:chExt cx="3617913" cy="5181600"/>
          </a:xfrm>
        </p:grpSpPr>
        <p:pic>
          <p:nvPicPr>
            <p:cNvPr id="5" name="Picture 5" descr="MaxPlanck1878"/>
            <p:cNvPicPr>
              <a:picLocks noChangeAspect="1" noChangeArrowheads="1"/>
            </p:cNvPicPr>
            <p:nvPr/>
          </p:nvPicPr>
          <p:blipFill>
            <a:blip r:embed="rId4">
              <a:lum bright="-12000" contrast="12000"/>
            </a:blip>
            <a:srcRect/>
            <a:stretch>
              <a:fillRect/>
            </a:stretch>
          </p:blipFill>
          <p:spPr bwMode="auto">
            <a:xfrm>
              <a:off x="401070" y="1196752"/>
              <a:ext cx="3617913" cy="5181600"/>
            </a:xfrm>
            <a:prstGeom prst="rect">
              <a:avLst/>
            </a:prstGeom>
            <a:noFill/>
            <a:ln w="9525">
              <a:noFill/>
              <a:miter lim="800000"/>
              <a:headEnd/>
              <a:tailEnd/>
            </a:ln>
          </p:spPr>
        </p:pic>
        <p:sp>
          <p:nvSpPr>
            <p:cNvPr id="6" name="CasellaDiTesto 6"/>
            <p:cNvSpPr txBox="1">
              <a:spLocks noChangeArrowheads="1"/>
            </p:cNvSpPr>
            <p:nvPr/>
          </p:nvSpPr>
          <p:spPr bwMode="auto">
            <a:xfrm>
              <a:off x="401070" y="5978302"/>
              <a:ext cx="1411288" cy="400050"/>
            </a:xfrm>
            <a:prstGeom prst="rect">
              <a:avLst/>
            </a:prstGeom>
            <a:noFill/>
            <a:ln w="9525">
              <a:noFill/>
              <a:miter lim="800000"/>
              <a:headEnd/>
              <a:tailEnd/>
            </a:ln>
          </p:spPr>
          <p:txBody>
            <a:bodyPr wrap="none">
              <a:spAutoFit/>
            </a:bodyPr>
            <a:lstStyle/>
            <a:p>
              <a:r>
                <a:rPr lang="it-IT" sz="2000" dirty="0">
                  <a:solidFill>
                    <a:schemeClr val="bg1"/>
                  </a:solidFill>
                </a:rPr>
                <a:t>1858-1947</a:t>
              </a:r>
            </a:p>
          </p:txBody>
        </p:sp>
      </p:grpSp>
      <p:graphicFrame>
        <p:nvGraphicFramePr>
          <p:cNvPr id="7" name="Object 5"/>
          <p:cNvGraphicFramePr>
            <a:graphicFrameLocks noChangeAspect="1"/>
          </p:cNvGraphicFramePr>
          <p:nvPr/>
        </p:nvGraphicFramePr>
        <p:xfrm>
          <a:off x="4735513" y="3163888"/>
          <a:ext cx="3451225" cy="1162050"/>
        </p:xfrm>
        <a:graphic>
          <a:graphicData uri="http://schemas.openxmlformats.org/presentationml/2006/ole">
            <p:oleObj spid="_x0000_s39938" name="Equation" r:id="rId5" imgW="1130300" imgH="381000" progId="Equation.3">
              <p:embed/>
            </p:oleObj>
          </a:graphicData>
        </a:graphic>
      </p:graphicFrame>
      <p:sp>
        <p:nvSpPr>
          <p:cNvPr id="8" name="CasellaDiTesto 9"/>
          <p:cNvSpPr txBox="1">
            <a:spLocks noChangeArrowheads="1"/>
          </p:cNvSpPr>
          <p:nvPr/>
        </p:nvSpPr>
        <p:spPr bwMode="auto">
          <a:xfrm>
            <a:off x="4343400" y="4622800"/>
            <a:ext cx="4332288" cy="723275"/>
          </a:xfrm>
          <a:prstGeom prst="rect">
            <a:avLst/>
          </a:prstGeom>
          <a:noFill/>
          <a:ln w="9525">
            <a:noFill/>
            <a:miter lim="800000"/>
            <a:headEnd/>
            <a:tailEnd/>
          </a:ln>
        </p:spPr>
        <p:txBody>
          <a:bodyPr>
            <a:spAutoFit/>
          </a:bodyPr>
          <a:lstStyle/>
          <a:p>
            <a:pPr>
              <a:buFont typeface="Arial" charset="0"/>
              <a:buChar char="•"/>
            </a:pPr>
            <a:r>
              <a:rPr lang="en-US" dirty="0"/>
              <a:t> What are the constants C and C’ !?</a:t>
            </a:r>
          </a:p>
          <a:p>
            <a:endParaRPr lang="en-US" sz="500" dirty="0">
              <a:latin typeface="Symbol" charset="2"/>
            </a:endParaRPr>
          </a:p>
          <a:p>
            <a:pPr>
              <a:buFont typeface="Arial" charset="0"/>
              <a:buChar char="•"/>
            </a:pPr>
            <a:r>
              <a:rPr lang="en-US" dirty="0"/>
              <a:t> It works for every value of </a:t>
            </a:r>
            <a:r>
              <a:rPr lang="en-US" dirty="0">
                <a:latin typeface="Symbol" charset="2"/>
              </a:rPr>
              <a:t>l</a:t>
            </a:r>
            <a:r>
              <a:rPr lang="en-US" dirty="0" smtClean="0">
                <a:latin typeface="Symbol" charset="2"/>
              </a:rPr>
              <a:t>!</a:t>
            </a:r>
            <a:endParaRPr lang="en-US" dirty="0"/>
          </a:p>
        </p:txBody>
      </p:sp>
      <p:sp>
        <p:nvSpPr>
          <p:cNvPr id="9" name="TextBox 8"/>
          <p:cNvSpPr txBox="1"/>
          <p:nvPr/>
        </p:nvSpPr>
        <p:spPr>
          <a:xfrm>
            <a:off x="4857752" y="5786454"/>
            <a:ext cx="3528530" cy="707886"/>
          </a:xfrm>
          <a:prstGeom prst="rect">
            <a:avLst/>
          </a:prstGeom>
          <a:noFill/>
        </p:spPr>
        <p:txBody>
          <a:bodyPr wrap="none" rtlCol="0">
            <a:spAutoFit/>
          </a:bodyPr>
          <a:lstStyle/>
          <a:p>
            <a:r>
              <a:rPr lang="it-IT" sz="4000" b="1" dirty="0" smtClean="0">
                <a:solidFill>
                  <a:srgbClr val="FF0000"/>
                </a:solidFill>
                <a:latin typeface="Chiller" pitchFamily="82" charset="0"/>
              </a:rPr>
              <a:t>Yeah but ... WHY?!?!</a:t>
            </a:r>
            <a:endParaRPr lang="it-IT" sz="4000" b="1" dirty="0">
              <a:solidFill>
                <a:srgbClr val="FF0000"/>
              </a:solidFill>
              <a:latin typeface="Chiller" pitchFamily="82" charset="0"/>
            </a:endParaRPr>
          </a:p>
        </p:txBody>
      </p:sp>
      <p:sp>
        <p:nvSpPr>
          <p:cNvPr id="10" name="TextBox 9"/>
          <p:cNvSpPr txBox="1"/>
          <p:nvPr/>
        </p:nvSpPr>
        <p:spPr>
          <a:xfrm>
            <a:off x="5405200" y="1252823"/>
            <a:ext cx="2167196" cy="461665"/>
          </a:xfrm>
          <a:prstGeom prst="rect">
            <a:avLst/>
          </a:prstGeom>
          <a:noFill/>
        </p:spPr>
        <p:txBody>
          <a:bodyPr wrap="none" rtlCol="0">
            <a:spAutoFit/>
          </a:bodyPr>
          <a:lstStyle/>
          <a:p>
            <a:r>
              <a:rPr lang="it-IT" sz="2400" b="1" dirty="0" smtClean="0"/>
              <a:t>OCTOBER  1900</a:t>
            </a:r>
            <a:endParaRPr lang="it-IT" sz="24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8"/>
          <p:cNvSpPr txBox="1">
            <a:spLocks noChangeArrowheads="1"/>
          </p:cNvSpPr>
          <p:nvPr/>
        </p:nvSpPr>
        <p:spPr bwMode="auto">
          <a:xfrm>
            <a:off x="4691063" y="4127500"/>
            <a:ext cx="184150" cy="461963"/>
          </a:xfrm>
          <a:prstGeom prst="rect">
            <a:avLst/>
          </a:prstGeom>
          <a:noFill/>
          <a:ln w="9525">
            <a:noFill/>
            <a:miter lim="800000"/>
            <a:headEnd/>
            <a:tailEnd/>
          </a:ln>
        </p:spPr>
        <p:txBody>
          <a:bodyPr wrap="none">
            <a:spAutoFit/>
          </a:bodyPr>
          <a:lstStyle/>
          <a:p>
            <a:endParaRPr lang="en-US"/>
          </a:p>
        </p:txBody>
      </p:sp>
      <p:pic>
        <p:nvPicPr>
          <p:cNvPr id="4" name="Immagine 12" descr="rayleigh-jeans.gif"/>
          <p:cNvPicPr>
            <a:picLocks noChangeAspect="1"/>
          </p:cNvPicPr>
          <p:nvPr/>
        </p:nvPicPr>
        <p:blipFill>
          <a:blip r:embed="rId4"/>
          <a:srcRect/>
          <a:stretch>
            <a:fillRect/>
          </a:stretch>
        </p:blipFill>
        <p:spPr bwMode="auto">
          <a:xfrm>
            <a:off x="547678" y="1409356"/>
            <a:ext cx="6453214" cy="4153244"/>
          </a:xfrm>
          <a:prstGeom prst="rect">
            <a:avLst/>
          </a:prstGeom>
          <a:noFill/>
          <a:ln w="9525">
            <a:noFill/>
            <a:miter lim="800000"/>
            <a:headEnd/>
            <a:tailEnd/>
          </a:ln>
        </p:spPr>
      </p:pic>
      <p:sp>
        <p:nvSpPr>
          <p:cNvPr id="5" name="CasellaDiTesto 13"/>
          <p:cNvSpPr txBox="1">
            <a:spLocks noChangeArrowheads="1"/>
          </p:cNvSpPr>
          <p:nvPr/>
        </p:nvSpPr>
        <p:spPr bwMode="auto">
          <a:xfrm>
            <a:off x="714348" y="5857892"/>
            <a:ext cx="8001056" cy="646331"/>
          </a:xfrm>
          <a:prstGeom prst="rect">
            <a:avLst/>
          </a:prstGeom>
          <a:noFill/>
          <a:ln w="9525">
            <a:noFill/>
            <a:miter lim="800000"/>
            <a:headEnd/>
            <a:tailEnd/>
          </a:ln>
        </p:spPr>
        <p:txBody>
          <a:bodyPr wrap="square">
            <a:spAutoFit/>
          </a:bodyPr>
          <a:lstStyle/>
          <a:p>
            <a:pPr algn="ctr"/>
            <a:r>
              <a:rPr lang="en-US" dirty="0"/>
              <a:t>The agreement with Rubens’ experimental data is striking</a:t>
            </a:r>
            <a:r>
              <a:rPr lang="en-US" dirty="0" smtClean="0"/>
              <a:t>. </a:t>
            </a:r>
            <a:endParaRPr lang="en-US" dirty="0"/>
          </a:p>
          <a:p>
            <a:pPr algn="ctr"/>
            <a:r>
              <a:rPr lang="en-US" dirty="0"/>
              <a:t>Nevertheless Planck can’t find a physical explanation...</a:t>
            </a:r>
          </a:p>
        </p:txBody>
      </p:sp>
      <p:graphicFrame>
        <p:nvGraphicFramePr>
          <p:cNvPr id="9" name="Object 3"/>
          <p:cNvGraphicFramePr>
            <a:graphicFrameLocks noChangeAspect="1"/>
          </p:cNvGraphicFramePr>
          <p:nvPr/>
        </p:nvGraphicFramePr>
        <p:xfrm>
          <a:off x="5311775" y="1685930"/>
          <a:ext cx="3451225" cy="1162050"/>
        </p:xfrm>
        <a:graphic>
          <a:graphicData uri="http://schemas.openxmlformats.org/presentationml/2006/ole">
            <p:oleObj spid="_x0000_s40963" name="Equation" r:id="rId5" imgW="1130300" imgH="381000" progId="Equation.3">
              <p:embed/>
            </p:oleObj>
          </a:graphicData>
        </a:graphic>
      </p:graphicFrame>
      <p:sp>
        <p:nvSpPr>
          <p:cNvPr id="10" name="Rettangolo 11"/>
          <p:cNvSpPr>
            <a:spLocks noChangeArrowheads="1"/>
          </p:cNvSpPr>
          <p:nvPr/>
        </p:nvSpPr>
        <p:spPr bwMode="auto">
          <a:xfrm>
            <a:off x="5257800" y="1633534"/>
            <a:ext cx="3657600" cy="1295400"/>
          </a:xfrm>
          <a:prstGeom prst="rect">
            <a:avLst/>
          </a:prstGeom>
          <a:noFill/>
          <a:ln w="28575">
            <a:solidFill>
              <a:srgbClr val="FF0000"/>
            </a:solidFill>
            <a:round/>
            <a:headEnd/>
            <a:tailEnd/>
          </a:ln>
        </p:spPr>
        <p:txBody>
          <a:bodyPr/>
          <a:lstStyle/>
          <a:p>
            <a:endParaRPr lang="en-US"/>
          </a:p>
        </p:txBody>
      </p:sp>
      <p:cxnSp>
        <p:nvCxnSpPr>
          <p:cNvPr id="11" name="Connettore 7 15"/>
          <p:cNvCxnSpPr>
            <a:cxnSpLocks noChangeShapeType="1"/>
            <a:stCxn id="10" idx="2"/>
          </p:cNvCxnSpPr>
          <p:nvPr/>
        </p:nvCxnSpPr>
        <p:spPr bwMode="auto">
          <a:xfrm rot="5400000">
            <a:off x="4579135" y="1707353"/>
            <a:ext cx="1285884" cy="3729046"/>
          </a:xfrm>
          <a:prstGeom prst="curvedConnector2">
            <a:avLst/>
          </a:prstGeom>
          <a:noFill/>
          <a:ln w="28575">
            <a:solidFill>
              <a:srgbClr val="FF0000"/>
            </a:solidFill>
            <a:round/>
            <a:headEnd/>
            <a:tailEnd type="arrow" w="med" len="med"/>
          </a:ln>
        </p:spPr>
      </p:cxnSp>
      <p:sp>
        <p:nvSpPr>
          <p:cNvPr id="15" name="Title 1"/>
          <p:cNvSpPr txBox="1">
            <a:spLocks/>
          </p:cNvSpPr>
          <p:nvPr/>
        </p:nvSpPr>
        <p:spPr>
          <a:xfrm>
            <a:off x="457200" y="-24"/>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smtClean="0">
                <a:ln>
                  <a:noFill/>
                </a:ln>
                <a:solidFill>
                  <a:schemeClr val="tx1"/>
                </a:solidFill>
                <a:effectLst/>
                <a:uLnTx/>
                <a:uFillTx/>
                <a:latin typeface="Bradley Hand ITC" pitchFamily="66" charset="0"/>
                <a:ea typeface="+mj-ea"/>
                <a:cs typeface="+mj-cs"/>
              </a:rPr>
              <a:t>PLanck’s  lucky  solution</a:t>
            </a:r>
            <a:endParaRPr kumimoji="0" lang="it-IT" sz="2700" b="1" i="0" u="none" strike="noStrike" kern="1200" cap="none" spc="0" normalizeH="0" baseline="0" noProof="0" dirty="0">
              <a:ln>
                <a:noFill/>
              </a:ln>
              <a:solidFill>
                <a:schemeClr val="tx1"/>
              </a:solidFill>
              <a:effectLst/>
              <a:uLnTx/>
              <a:uFillTx/>
              <a:latin typeface="Bradley Hand ITC" pitchFamily="66" charset="0"/>
              <a:ea typeface="+mj-ea"/>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“desperate  act”</a:t>
            </a:r>
            <a:endParaRPr lang="it-IT" sz="2700" b="1" dirty="0">
              <a:latin typeface="Bradley Hand ITC" pitchFamily="66" charset="0"/>
            </a:endParaRPr>
          </a:p>
        </p:txBody>
      </p:sp>
      <p:sp>
        <p:nvSpPr>
          <p:cNvPr id="3" name="CasellaDiTesto 5"/>
          <p:cNvSpPr txBox="1">
            <a:spLocks noChangeArrowheads="1"/>
          </p:cNvSpPr>
          <p:nvPr/>
        </p:nvSpPr>
        <p:spPr bwMode="auto">
          <a:xfrm>
            <a:off x="428596" y="1487890"/>
            <a:ext cx="8072494" cy="1369606"/>
          </a:xfrm>
          <a:prstGeom prst="rect">
            <a:avLst/>
          </a:prstGeom>
          <a:noFill/>
          <a:ln w="9525">
            <a:noFill/>
            <a:miter lim="800000"/>
            <a:headEnd/>
            <a:tailEnd/>
          </a:ln>
        </p:spPr>
        <p:txBody>
          <a:bodyPr wrap="square">
            <a:spAutoFit/>
          </a:bodyPr>
          <a:lstStyle/>
          <a:p>
            <a:r>
              <a:rPr lang="it-IT" sz="2400" i="1" dirty="0" smtClean="0"/>
              <a:t>“[...] </a:t>
            </a:r>
            <a:r>
              <a:rPr lang="en-US" sz="2400" i="1" dirty="0" smtClean="0"/>
              <a:t>something </a:t>
            </a:r>
            <a:r>
              <a:rPr lang="en-US" sz="2400" i="1" dirty="0"/>
              <a:t>which started innocuously as the </a:t>
            </a:r>
            <a:r>
              <a:rPr lang="en-US" sz="2400" i="1" dirty="0" smtClean="0"/>
              <a:t>color </a:t>
            </a:r>
            <a:r>
              <a:rPr lang="en-US" sz="2400" i="1" dirty="0"/>
              <a:t>of light from burning coal had developed into a phenomenon with much deeper  meaning</a:t>
            </a:r>
            <a:r>
              <a:rPr lang="en-US" sz="2400" i="1" dirty="0" smtClean="0"/>
              <a:t>.</a:t>
            </a:r>
            <a:r>
              <a:rPr lang="it-IT" sz="2400" i="1" dirty="0" smtClean="0"/>
              <a:t>”</a:t>
            </a:r>
          </a:p>
          <a:p>
            <a:endParaRPr lang="it-IT" sz="1100" i="1" dirty="0" smtClean="0"/>
          </a:p>
        </p:txBody>
      </p:sp>
      <p:sp>
        <p:nvSpPr>
          <p:cNvPr id="4" name="CasellaDiTesto 6"/>
          <p:cNvSpPr txBox="1">
            <a:spLocks noChangeArrowheads="1"/>
          </p:cNvSpPr>
          <p:nvPr/>
        </p:nvSpPr>
        <p:spPr bwMode="auto">
          <a:xfrm>
            <a:off x="357158" y="5000636"/>
            <a:ext cx="8429684" cy="1354217"/>
          </a:xfrm>
          <a:prstGeom prst="rect">
            <a:avLst/>
          </a:prstGeom>
          <a:noFill/>
          <a:ln w="9525">
            <a:noFill/>
            <a:miter lim="800000"/>
            <a:headEnd/>
            <a:tailEnd/>
          </a:ln>
        </p:spPr>
        <p:txBody>
          <a:bodyPr wrap="square">
            <a:spAutoFit/>
          </a:bodyPr>
          <a:lstStyle/>
          <a:p>
            <a:r>
              <a:rPr lang="en-US" sz="2400" dirty="0"/>
              <a:t>After countless attempts based on classic approach, Planck makes a </a:t>
            </a:r>
            <a:r>
              <a:rPr lang="en-US" sz="2400" dirty="0" smtClean="0"/>
              <a:t>“desperate act”, </a:t>
            </a:r>
            <a:r>
              <a:rPr lang="en-US" sz="2400" b="1" dirty="0"/>
              <a:t>denying the continuity of Nature </a:t>
            </a:r>
            <a:r>
              <a:rPr lang="en-US" sz="2400" b="1" dirty="0" smtClean="0"/>
              <a:t>laws</a:t>
            </a:r>
            <a:r>
              <a:rPr lang="en-US" sz="2400" dirty="0" smtClean="0"/>
              <a:t>.</a:t>
            </a:r>
          </a:p>
          <a:p>
            <a:endParaRPr lang="en-US" sz="1000" dirty="0" smtClean="0"/>
          </a:p>
          <a:p>
            <a:r>
              <a:rPr lang="en-US" sz="2400" dirty="0" smtClean="0"/>
              <a:t>It’s </a:t>
            </a:r>
            <a:r>
              <a:rPr lang="en-US" sz="2400" dirty="0"/>
              <a:t>December 1900.</a:t>
            </a:r>
          </a:p>
        </p:txBody>
      </p:sp>
      <p:sp>
        <p:nvSpPr>
          <p:cNvPr id="6" name="CasellaDiTesto 5"/>
          <p:cNvSpPr txBox="1">
            <a:spLocks noChangeArrowheads="1"/>
          </p:cNvSpPr>
          <p:nvPr/>
        </p:nvSpPr>
        <p:spPr bwMode="auto">
          <a:xfrm>
            <a:off x="428596" y="3218921"/>
            <a:ext cx="8215370" cy="1138773"/>
          </a:xfrm>
          <a:prstGeom prst="rect">
            <a:avLst/>
          </a:prstGeom>
          <a:noFill/>
          <a:ln w="9525">
            <a:noFill/>
            <a:miter lim="800000"/>
            <a:headEnd/>
            <a:tailEnd/>
          </a:ln>
        </p:spPr>
        <p:txBody>
          <a:bodyPr wrap="square">
            <a:spAutoFit/>
          </a:bodyPr>
          <a:lstStyle/>
          <a:p>
            <a:r>
              <a:rPr lang="it-IT" sz="2400" i="1" dirty="0" smtClean="0"/>
              <a:t>“A theoretical explanation must be found, no matter how far from the present knoledge”</a:t>
            </a:r>
            <a:endParaRPr lang="it-IT" sz="1100" b="1" i="1" dirty="0" smtClean="0"/>
          </a:p>
          <a:p>
            <a:pPr algn="r"/>
            <a:r>
              <a:rPr lang="it-IT" sz="2000" dirty="0" smtClean="0"/>
              <a:t>[Max Planck]</a:t>
            </a:r>
            <a:endParaRPr lang="it-IT"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Planck’s  idea ...</a:t>
            </a:r>
            <a:endParaRPr lang="it-IT" sz="2700" b="1" dirty="0">
              <a:latin typeface="Bradley Hand ITC" pitchFamily="66" charset="0"/>
            </a:endParaRPr>
          </a:p>
        </p:txBody>
      </p:sp>
      <p:sp>
        <p:nvSpPr>
          <p:cNvPr id="3" name="CasellaDiTesto 7"/>
          <p:cNvSpPr txBox="1">
            <a:spLocks noChangeArrowheads="1"/>
          </p:cNvSpPr>
          <p:nvPr/>
        </p:nvSpPr>
        <p:spPr bwMode="auto">
          <a:xfrm>
            <a:off x="357158" y="1523044"/>
            <a:ext cx="5357850" cy="1477328"/>
          </a:xfrm>
          <a:prstGeom prst="rect">
            <a:avLst/>
          </a:prstGeom>
          <a:noFill/>
          <a:ln w="9525">
            <a:noFill/>
            <a:miter lim="800000"/>
            <a:headEnd/>
            <a:tailEnd/>
          </a:ln>
        </p:spPr>
        <p:txBody>
          <a:bodyPr wrap="square">
            <a:spAutoFit/>
          </a:bodyPr>
          <a:lstStyle/>
          <a:p>
            <a:pPr eaLnBrk="1" hangingPunct="1">
              <a:buFont typeface="Wingdings" charset="2"/>
              <a:buNone/>
            </a:pPr>
            <a:r>
              <a:rPr lang="en-US" dirty="0" smtClean="0"/>
              <a:t>Oscillators </a:t>
            </a:r>
            <a:r>
              <a:rPr lang="en-US" dirty="0"/>
              <a:t>of frequency </a:t>
            </a:r>
            <a:r>
              <a:rPr lang="en-US" b="1" i="1" dirty="0"/>
              <a:t>f</a:t>
            </a:r>
            <a:r>
              <a:rPr lang="en-US" dirty="0"/>
              <a:t> in the black body cavity can exchange only certain amounts of energy, multiple of a fixed value</a:t>
            </a:r>
            <a:r>
              <a:rPr lang="it-IT" dirty="0"/>
              <a:t>, called </a:t>
            </a:r>
            <a:r>
              <a:rPr lang="it-IT" b="1" dirty="0"/>
              <a:t>quantum of energy </a:t>
            </a:r>
            <a:r>
              <a:rPr lang="it-IT" dirty="0"/>
              <a:t>depending upon the frequency </a:t>
            </a:r>
            <a:r>
              <a:rPr lang="it-IT" dirty="0" smtClean="0"/>
              <a:t> </a:t>
            </a:r>
            <a:r>
              <a:rPr lang="it-IT" b="1" i="1" dirty="0" smtClean="0"/>
              <a:t>f </a:t>
            </a:r>
            <a:r>
              <a:rPr lang="it-IT" dirty="0" smtClean="0"/>
              <a:t>:</a:t>
            </a:r>
            <a:r>
              <a:rPr lang="it-IT" dirty="0"/>
              <a:t/>
            </a:r>
            <a:br>
              <a:rPr lang="it-IT" dirty="0"/>
            </a:br>
            <a:endParaRPr lang="it-IT" dirty="0"/>
          </a:p>
        </p:txBody>
      </p:sp>
      <p:sp>
        <p:nvSpPr>
          <p:cNvPr id="4" name="CasellaDiTesto 8"/>
          <p:cNvSpPr txBox="1">
            <a:spLocks noChangeArrowheads="1"/>
          </p:cNvSpPr>
          <p:nvPr/>
        </p:nvSpPr>
        <p:spPr bwMode="auto">
          <a:xfrm>
            <a:off x="357158" y="4278313"/>
            <a:ext cx="7772424" cy="369332"/>
          </a:xfrm>
          <a:prstGeom prst="rect">
            <a:avLst/>
          </a:prstGeom>
          <a:noFill/>
          <a:ln w="9525">
            <a:noFill/>
            <a:miter lim="800000"/>
            <a:headEnd/>
            <a:tailEnd/>
          </a:ln>
        </p:spPr>
        <p:txBody>
          <a:bodyPr wrap="square">
            <a:spAutoFit/>
          </a:bodyPr>
          <a:lstStyle/>
          <a:p>
            <a:r>
              <a:rPr lang="en-US" dirty="0"/>
              <a:t>( </a:t>
            </a:r>
            <a:r>
              <a:rPr lang="en-US" b="1" i="1" dirty="0"/>
              <a:t>h</a:t>
            </a:r>
            <a:r>
              <a:rPr lang="en-US" dirty="0"/>
              <a:t> is the Planck’s </a:t>
            </a:r>
            <a:r>
              <a:rPr lang="en-US" dirty="0" smtClean="0"/>
              <a:t>constant, extracted from </a:t>
            </a:r>
            <a:r>
              <a:rPr lang="en-US" dirty="0"/>
              <a:t>data </a:t>
            </a:r>
            <a:r>
              <a:rPr lang="en-US" dirty="0" smtClean="0"/>
              <a:t>: [h] = [J][s]  also called </a:t>
            </a:r>
            <a:r>
              <a:rPr lang="en-US" i="1" dirty="0" smtClean="0"/>
              <a:t>‘’action’’ </a:t>
            </a:r>
            <a:r>
              <a:rPr lang="en-US" dirty="0" smtClean="0"/>
              <a:t>)</a:t>
            </a:r>
            <a:endParaRPr lang="en-US" dirty="0"/>
          </a:p>
        </p:txBody>
      </p:sp>
      <p:sp>
        <p:nvSpPr>
          <p:cNvPr id="5" name="CasellaDiTesto 9"/>
          <p:cNvSpPr txBox="1">
            <a:spLocks noChangeArrowheads="1"/>
          </p:cNvSpPr>
          <p:nvPr/>
        </p:nvSpPr>
        <p:spPr bwMode="auto">
          <a:xfrm>
            <a:off x="382589" y="5213350"/>
            <a:ext cx="8261377" cy="954107"/>
          </a:xfrm>
          <a:prstGeom prst="rect">
            <a:avLst/>
          </a:prstGeom>
          <a:noFill/>
          <a:ln w="9525">
            <a:noFill/>
            <a:miter lim="800000"/>
            <a:headEnd/>
            <a:tailEnd/>
          </a:ln>
        </p:spPr>
        <p:txBody>
          <a:bodyPr wrap="square">
            <a:spAutoFit/>
          </a:bodyPr>
          <a:lstStyle/>
          <a:p>
            <a:r>
              <a:rPr lang="en-US" dirty="0"/>
              <a:t>This idea allows to limit the high-frequency part of the spectrum and solves the </a:t>
            </a:r>
            <a:r>
              <a:rPr lang="en-US" i="1" dirty="0"/>
              <a:t>ultraviolet </a:t>
            </a:r>
            <a:r>
              <a:rPr lang="en-US" i="1" dirty="0" smtClean="0"/>
              <a:t>catastrophe</a:t>
            </a:r>
            <a:r>
              <a:rPr lang="en-US" dirty="0" smtClean="0"/>
              <a:t>:  the larger is the value of E</a:t>
            </a:r>
            <a:r>
              <a:rPr lang="en-US" sz="1100" dirty="0" smtClean="0"/>
              <a:t>n</a:t>
            </a:r>
            <a:r>
              <a:rPr lang="en-US" dirty="0" smtClean="0"/>
              <a:t>, the more difficult is the exchange of energy, because it would change the equilibrium status of the cavity! </a:t>
            </a:r>
            <a:endParaRPr lang="en-US" dirty="0"/>
          </a:p>
        </p:txBody>
      </p:sp>
      <p:graphicFrame>
        <p:nvGraphicFramePr>
          <p:cNvPr id="6" name="Object 5"/>
          <p:cNvGraphicFramePr>
            <a:graphicFrameLocks noChangeAspect="1"/>
          </p:cNvGraphicFramePr>
          <p:nvPr/>
        </p:nvGraphicFramePr>
        <p:xfrm>
          <a:off x="1857356" y="3100389"/>
          <a:ext cx="2541843" cy="757239"/>
        </p:xfrm>
        <a:graphic>
          <a:graphicData uri="http://schemas.openxmlformats.org/presentationml/2006/ole">
            <p:oleObj spid="_x0000_s43010" name="Equation" r:id="rId4" imgW="596900" imgH="177800" progId="Equation.3">
              <p:embed/>
            </p:oleObj>
          </a:graphicData>
        </a:graphic>
      </p:graphicFrame>
      <p:graphicFrame>
        <p:nvGraphicFramePr>
          <p:cNvPr id="7" name="Object 3"/>
          <p:cNvGraphicFramePr>
            <a:graphicFrameLocks noChangeAspect="1"/>
          </p:cNvGraphicFramePr>
          <p:nvPr/>
        </p:nvGraphicFramePr>
        <p:xfrm>
          <a:off x="5108254" y="3245938"/>
          <a:ext cx="1678324" cy="540252"/>
        </p:xfrm>
        <a:graphic>
          <a:graphicData uri="http://schemas.openxmlformats.org/presentationml/2006/ole">
            <p:oleObj spid="_x0000_s43011" name="Equation" r:id="rId5" imgW="393700" imgH="127000" progId="Equation.3">
              <p:embed/>
            </p:oleObj>
          </a:graphicData>
        </a:graphic>
      </p:graphicFrame>
      <p:grpSp>
        <p:nvGrpSpPr>
          <p:cNvPr id="11" name="Group 10"/>
          <p:cNvGrpSpPr/>
          <p:nvPr/>
        </p:nvGrpSpPr>
        <p:grpSpPr>
          <a:xfrm>
            <a:off x="6143636" y="991643"/>
            <a:ext cx="2611205" cy="1722977"/>
            <a:chOff x="6500824" y="904969"/>
            <a:chExt cx="2254017" cy="1532364"/>
          </a:xfrm>
        </p:grpSpPr>
        <p:pic>
          <p:nvPicPr>
            <p:cNvPr id="43012" name="Picture 4" descr="C:\Users\Matt\Desktop\PRESENTAZIONE_MQ\IMAGES\spring2.jpg"/>
            <p:cNvPicPr>
              <a:picLocks noChangeAspect="1" noChangeArrowheads="1"/>
            </p:cNvPicPr>
            <p:nvPr/>
          </p:nvPicPr>
          <p:blipFill>
            <a:blip r:embed="rId6"/>
            <a:srcRect/>
            <a:stretch>
              <a:fillRect/>
            </a:stretch>
          </p:blipFill>
          <p:spPr bwMode="auto">
            <a:xfrm rot="16200000">
              <a:off x="7103816" y="1182935"/>
              <a:ext cx="651406" cy="1857389"/>
            </a:xfrm>
            <a:prstGeom prst="rect">
              <a:avLst/>
            </a:prstGeom>
            <a:noFill/>
          </p:spPr>
        </p:pic>
        <p:pic>
          <p:nvPicPr>
            <p:cNvPr id="43013" name="Picture 5" descr="C:\Users\Matt\Desktop\PRESENTAZIONE_MQ\IMAGES\arrow.png"/>
            <p:cNvPicPr>
              <a:picLocks noChangeAspect="1" noChangeArrowheads="1"/>
            </p:cNvPicPr>
            <p:nvPr/>
          </p:nvPicPr>
          <p:blipFill>
            <a:blip r:embed="rId7"/>
            <a:srcRect l="9443" t="23622" r="19733"/>
            <a:stretch>
              <a:fillRect/>
            </a:stretch>
          </p:blipFill>
          <p:spPr bwMode="auto">
            <a:xfrm rot="20732220">
              <a:off x="6813539" y="904969"/>
              <a:ext cx="1071570" cy="923935"/>
            </a:xfrm>
            <a:prstGeom prst="rect">
              <a:avLst/>
            </a:prstGeom>
            <a:noFill/>
          </p:spPr>
        </p:pic>
        <p:pic>
          <p:nvPicPr>
            <p:cNvPr id="10" name="Picture 5" descr="C:\Users\Matt\Desktop\PRESENTAZIONE_MQ\IMAGES\arrow.png"/>
            <p:cNvPicPr>
              <a:picLocks noChangeAspect="1" noChangeArrowheads="1"/>
            </p:cNvPicPr>
            <p:nvPr/>
          </p:nvPicPr>
          <p:blipFill>
            <a:blip r:embed="rId7"/>
            <a:srcRect l="9443" t="23622" r="22637" b="8971"/>
            <a:stretch>
              <a:fillRect/>
            </a:stretch>
          </p:blipFill>
          <p:spPr bwMode="auto">
            <a:xfrm rot="9960000">
              <a:off x="7727204" y="1001200"/>
              <a:ext cx="1027637" cy="815408"/>
            </a:xfrm>
            <a:prstGeom prst="rect">
              <a:avLst/>
            </a:prstGeom>
            <a:noFill/>
          </p:spPr>
        </p:pic>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Getting  ready  for  calculation ...</a:t>
            </a:r>
            <a:endParaRPr lang="it-IT" sz="2700" b="1" dirty="0">
              <a:latin typeface="Bradley Hand ITC" pitchFamily="66" charset="0"/>
            </a:endParaRPr>
          </a:p>
        </p:txBody>
      </p:sp>
      <p:graphicFrame>
        <p:nvGraphicFramePr>
          <p:cNvPr id="3" name="Object 5"/>
          <p:cNvGraphicFramePr>
            <a:graphicFrameLocks noChangeAspect="1"/>
          </p:cNvGraphicFramePr>
          <p:nvPr/>
        </p:nvGraphicFramePr>
        <p:xfrm>
          <a:off x="3786182" y="2566985"/>
          <a:ext cx="1163637" cy="504825"/>
        </p:xfrm>
        <a:graphic>
          <a:graphicData uri="http://schemas.openxmlformats.org/presentationml/2006/ole">
            <p:oleObj spid="_x0000_s67586" name="Equation" r:id="rId4" imgW="381000" imgH="165100" progId="Equation.3">
              <p:embed/>
            </p:oleObj>
          </a:graphicData>
        </a:graphic>
      </p:graphicFrame>
      <p:sp>
        <p:nvSpPr>
          <p:cNvPr id="4" name="CasellaDiTesto 9"/>
          <p:cNvSpPr txBox="1">
            <a:spLocks noChangeArrowheads="1"/>
          </p:cNvSpPr>
          <p:nvPr/>
        </p:nvSpPr>
        <p:spPr bwMode="auto">
          <a:xfrm>
            <a:off x="357158" y="3357562"/>
            <a:ext cx="5931367" cy="369332"/>
          </a:xfrm>
          <a:prstGeom prst="rect">
            <a:avLst/>
          </a:prstGeom>
          <a:noFill/>
          <a:ln w="9525">
            <a:noFill/>
            <a:miter lim="800000"/>
            <a:headEnd/>
            <a:tailEnd/>
          </a:ln>
        </p:spPr>
        <p:txBody>
          <a:bodyPr wrap="none">
            <a:spAutoFit/>
          </a:bodyPr>
          <a:lstStyle/>
          <a:p>
            <a:r>
              <a:rPr lang="en-US" dirty="0"/>
              <a:t>The mean value of the energy of the oscillators (</a:t>
            </a:r>
            <a:r>
              <a:rPr lang="en-US" b="1" dirty="0"/>
              <a:t>at fixed </a:t>
            </a:r>
            <a:r>
              <a:rPr lang="en-US" b="1" dirty="0">
                <a:latin typeface="Symbol" charset="2"/>
              </a:rPr>
              <a:t>l</a:t>
            </a:r>
            <a:r>
              <a:rPr lang="en-US" dirty="0"/>
              <a:t>) is:</a:t>
            </a:r>
          </a:p>
        </p:txBody>
      </p:sp>
      <p:graphicFrame>
        <p:nvGraphicFramePr>
          <p:cNvPr id="5" name="Object 3"/>
          <p:cNvGraphicFramePr>
            <a:graphicFrameLocks noChangeAspect="1"/>
          </p:cNvGraphicFramePr>
          <p:nvPr/>
        </p:nvGraphicFramePr>
        <p:xfrm>
          <a:off x="2589213" y="4071942"/>
          <a:ext cx="3251200" cy="1006475"/>
        </p:xfrm>
        <a:graphic>
          <a:graphicData uri="http://schemas.openxmlformats.org/presentationml/2006/ole">
            <p:oleObj spid="_x0000_s67587" name="Equation" r:id="rId5" imgW="1396800" imgH="431640" progId="Equation.3">
              <p:embed/>
            </p:oleObj>
          </a:graphicData>
        </a:graphic>
      </p:graphicFrame>
      <p:sp>
        <p:nvSpPr>
          <p:cNvPr id="6" name="CasellaDiTesto 11"/>
          <p:cNvSpPr txBox="1">
            <a:spLocks noChangeArrowheads="1"/>
          </p:cNvSpPr>
          <p:nvPr/>
        </p:nvSpPr>
        <p:spPr bwMode="auto">
          <a:xfrm>
            <a:off x="420718" y="5326079"/>
            <a:ext cx="8509000" cy="460375"/>
          </a:xfrm>
          <a:prstGeom prst="rect">
            <a:avLst/>
          </a:prstGeom>
          <a:noFill/>
          <a:ln w="9525">
            <a:noFill/>
            <a:miter lim="800000"/>
            <a:headEnd/>
            <a:tailEnd/>
          </a:ln>
        </p:spPr>
        <p:txBody>
          <a:bodyPr wrap="none">
            <a:spAutoFit/>
          </a:bodyPr>
          <a:lstStyle/>
          <a:p>
            <a:r>
              <a:rPr lang="en-US" dirty="0"/>
              <a:t>The fraction of oscillator with energy in the range(E, </a:t>
            </a:r>
            <a:r>
              <a:rPr lang="en-US" dirty="0" err="1"/>
              <a:t>E+dE</a:t>
            </a:r>
            <a:r>
              <a:rPr lang="en-US" dirty="0"/>
              <a:t>) is:</a:t>
            </a:r>
          </a:p>
        </p:txBody>
      </p:sp>
      <p:graphicFrame>
        <p:nvGraphicFramePr>
          <p:cNvPr id="7" name="Object 4"/>
          <p:cNvGraphicFramePr>
            <a:graphicFrameLocks noChangeAspect="1"/>
          </p:cNvGraphicFramePr>
          <p:nvPr/>
        </p:nvGraphicFramePr>
        <p:xfrm>
          <a:off x="2500298" y="6072206"/>
          <a:ext cx="3859153" cy="455594"/>
        </p:xfrm>
        <a:graphic>
          <a:graphicData uri="http://schemas.openxmlformats.org/presentationml/2006/ole">
            <p:oleObj spid="_x0000_s67588" name="Equation" r:id="rId6" imgW="1727200" imgH="203200" progId="Equation.3">
              <p:embed/>
            </p:oleObj>
          </a:graphicData>
        </a:graphic>
      </p:graphicFrame>
      <p:sp>
        <p:nvSpPr>
          <p:cNvPr id="8" name="Rectangle 4"/>
          <p:cNvSpPr txBox="1">
            <a:spLocks noChangeArrowheads="1"/>
          </p:cNvSpPr>
          <p:nvPr/>
        </p:nvSpPr>
        <p:spPr bwMode="auto">
          <a:xfrm>
            <a:off x="257175" y="1362662"/>
            <a:ext cx="8243915" cy="1200329"/>
          </a:xfrm>
          <a:prstGeom prst="rect">
            <a:avLst/>
          </a:prstGeom>
          <a:noFill/>
          <a:ln w="9525">
            <a:noFill/>
            <a:miter lim="800000"/>
            <a:headEnd/>
            <a:tailEnd/>
          </a:ln>
        </p:spPr>
        <p:txBody>
          <a:bodyPr wrap="square">
            <a:spAutoFit/>
          </a:bodyPr>
          <a:lstStyle/>
          <a:p>
            <a:r>
              <a:rPr lang="en-GB" dirty="0"/>
              <a:t>Planck disagreed with atomic theories, and did </a:t>
            </a:r>
            <a:r>
              <a:rPr lang="en-GB" dirty="0" smtClean="0"/>
              <a:t>not like statistical thermodynamics</a:t>
            </a:r>
            <a:r>
              <a:rPr lang="en-GB" dirty="0"/>
              <a:t>…</a:t>
            </a:r>
          </a:p>
          <a:p>
            <a:r>
              <a:rPr lang="en-GB" dirty="0"/>
              <a:t>Nevertheless, Planck took his start from Boltzmann’s statistical approach, stating that the number of oscillators with energy </a:t>
            </a:r>
            <a:r>
              <a:rPr lang="en-GB" dirty="0" smtClean="0"/>
              <a:t>between E and (E + </a:t>
            </a:r>
            <a:r>
              <a:rPr lang="en-GB" dirty="0" err="1" smtClean="0"/>
              <a:t>dE</a:t>
            </a:r>
            <a:r>
              <a:rPr lang="en-GB" dirty="0" smtClean="0"/>
              <a:t>) is given by</a:t>
            </a:r>
            <a:r>
              <a:rPr lang="en-GB" dirty="0"/>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Planck’s  calculation  (1/3)</a:t>
            </a:r>
            <a:endParaRPr lang="it-IT" sz="2700" b="1" dirty="0">
              <a:latin typeface="Bradley Hand ITC" pitchFamily="66" charset="0"/>
            </a:endParaRPr>
          </a:p>
        </p:txBody>
      </p:sp>
      <p:sp>
        <p:nvSpPr>
          <p:cNvPr id="3" name="CasellaDiTesto 6"/>
          <p:cNvSpPr txBox="1">
            <a:spLocks noChangeArrowheads="1"/>
          </p:cNvSpPr>
          <p:nvPr/>
        </p:nvSpPr>
        <p:spPr bwMode="auto">
          <a:xfrm>
            <a:off x="254000" y="1109649"/>
            <a:ext cx="6619875" cy="461963"/>
          </a:xfrm>
          <a:prstGeom prst="rect">
            <a:avLst/>
          </a:prstGeom>
          <a:noFill/>
          <a:ln w="9525">
            <a:noFill/>
            <a:miter lim="800000"/>
            <a:headEnd/>
            <a:tailEnd/>
          </a:ln>
        </p:spPr>
        <p:txBody>
          <a:bodyPr wrap="none">
            <a:spAutoFit/>
          </a:bodyPr>
          <a:lstStyle/>
          <a:p>
            <a:r>
              <a:rPr lang="en-US" dirty="0"/>
              <a:t>In the continuum hypothesis (pre-Planck) thus:</a:t>
            </a:r>
          </a:p>
        </p:txBody>
      </p:sp>
      <p:graphicFrame>
        <p:nvGraphicFramePr>
          <p:cNvPr id="4" name="Object 2"/>
          <p:cNvGraphicFramePr>
            <a:graphicFrameLocks noChangeAspect="1"/>
          </p:cNvGraphicFramePr>
          <p:nvPr/>
        </p:nvGraphicFramePr>
        <p:xfrm>
          <a:off x="2500298" y="1685908"/>
          <a:ext cx="3643338" cy="1100150"/>
        </p:xfrm>
        <a:graphic>
          <a:graphicData uri="http://schemas.openxmlformats.org/presentationml/2006/ole">
            <p:oleObj spid="_x0000_s68610" name="Equation" r:id="rId4" imgW="2019300" imgH="635000" progId="Equation.3">
              <p:embed/>
            </p:oleObj>
          </a:graphicData>
        </a:graphic>
      </p:graphicFrame>
      <p:sp>
        <p:nvSpPr>
          <p:cNvPr id="5" name="CasellaDiTesto 8"/>
          <p:cNvSpPr txBox="1">
            <a:spLocks noChangeArrowheads="1"/>
          </p:cNvSpPr>
          <p:nvPr/>
        </p:nvSpPr>
        <p:spPr bwMode="auto">
          <a:xfrm>
            <a:off x="285720" y="3014489"/>
            <a:ext cx="8469342" cy="1200329"/>
          </a:xfrm>
          <a:prstGeom prst="rect">
            <a:avLst/>
          </a:prstGeom>
          <a:noFill/>
          <a:ln w="9525">
            <a:noFill/>
            <a:miter lim="800000"/>
            <a:headEnd/>
            <a:tailEnd/>
          </a:ln>
        </p:spPr>
        <p:txBody>
          <a:bodyPr wrap="square">
            <a:spAutoFit/>
          </a:bodyPr>
          <a:lstStyle/>
          <a:p>
            <a:r>
              <a:rPr lang="en-US" dirty="0"/>
              <a:t>Multiplying this mean </a:t>
            </a:r>
            <a:r>
              <a:rPr lang="en-US" dirty="0" smtClean="0"/>
              <a:t>energy (of the oscillators at a fixed frequency) by </a:t>
            </a:r>
            <a:r>
              <a:rPr lang="en-US" dirty="0"/>
              <a:t>the number of </a:t>
            </a:r>
            <a:r>
              <a:rPr lang="en-US" dirty="0" smtClean="0"/>
              <a:t>‘’modes’’ (i.e. the number of possible frequencies), </a:t>
            </a:r>
            <a:r>
              <a:rPr lang="en-US" dirty="0"/>
              <a:t>one obtains Rayleigh-Jeans formula!</a:t>
            </a:r>
          </a:p>
          <a:p>
            <a:endParaRPr lang="en-US" sz="1800" dirty="0"/>
          </a:p>
          <a:p>
            <a:r>
              <a:rPr lang="en-US" dirty="0"/>
              <a:t>In Planck’s discrete hypothesis</a:t>
            </a:r>
            <a:r>
              <a:rPr lang="en-US" dirty="0" smtClean="0"/>
              <a:t>:</a:t>
            </a:r>
          </a:p>
        </p:txBody>
      </p:sp>
      <p:graphicFrame>
        <p:nvGraphicFramePr>
          <p:cNvPr id="6" name="Object 3"/>
          <p:cNvGraphicFramePr>
            <a:graphicFrameLocks noChangeAspect="1"/>
          </p:cNvGraphicFramePr>
          <p:nvPr/>
        </p:nvGraphicFramePr>
        <p:xfrm>
          <a:off x="4881565" y="4572008"/>
          <a:ext cx="1971675" cy="458787"/>
        </p:xfrm>
        <a:graphic>
          <a:graphicData uri="http://schemas.openxmlformats.org/presentationml/2006/ole">
            <p:oleObj spid="_x0000_s68611" name="Equation" r:id="rId5" imgW="876300" imgH="203200" progId="Equation.3">
              <p:embed/>
            </p:oleObj>
          </a:graphicData>
        </a:graphic>
      </p:graphicFrame>
      <p:graphicFrame>
        <p:nvGraphicFramePr>
          <p:cNvPr id="7" name="Object 4"/>
          <p:cNvGraphicFramePr>
            <a:graphicFrameLocks noChangeAspect="1"/>
          </p:cNvGraphicFramePr>
          <p:nvPr/>
        </p:nvGraphicFramePr>
        <p:xfrm>
          <a:off x="4857752" y="5081606"/>
          <a:ext cx="2114550" cy="458788"/>
        </p:xfrm>
        <a:graphic>
          <a:graphicData uri="http://schemas.openxmlformats.org/presentationml/2006/ole">
            <p:oleObj spid="_x0000_s68612" name="Equation" r:id="rId6" imgW="939800" imgH="203200" progId="Equation.3">
              <p:embed/>
            </p:oleObj>
          </a:graphicData>
        </a:graphic>
      </p:graphicFrame>
      <p:graphicFrame>
        <p:nvGraphicFramePr>
          <p:cNvPr id="8" name="Object 5"/>
          <p:cNvGraphicFramePr>
            <a:graphicFrameLocks noChangeAspect="1"/>
          </p:cNvGraphicFramePr>
          <p:nvPr/>
        </p:nvGraphicFramePr>
        <p:xfrm>
          <a:off x="4862515" y="5613419"/>
          <a:ext cx="2114550" cy="458787"/>
        </p:xfrm>
        <a:graphic>
          <a:graphicData uri="http://schemas.openxmlformats.org/presentationml/2006/ole">
            <p:oleObj spid="_x0000_s68613" name="Equation" r:id="rId7" imgW="939800" imgH="203200" progId="Equation.3">
              <p:embed/>
            </p:oleObj>
          </a:graphicData>
        </a:graphic>
      </p:graphicFrame>
      <p:sp>
        <p:nvSpPr>
          <p:cNvPr id="10" name="TextBox 9"/>
          <p:cNvSpPr txBox="1"/>
          <p:nvPr/>
        </p:nvSpPr>
        <p:spPr>
          <a:xfrm>
            <a:off x="1071538" y="4286256"/>
            <a:ext cx="3429024" cy="2277547"/>
          </a:xfrm>
          <a:prstGeom prst="rect">
            <a:avLst/>
          </a:prstGeom>
          <a:solidFill>
            <a:schemeClr val="bg1"/>
          </a:solidFill>
        </p:spPr>
        <p:txBody>
          <a:bodyPr wrap="square" rtlCol="0">
            <a:spAutoFit/>
          </a:bodyPr>
          <a:lstStyle/>
          <a:p>
            <a:endParaRPr lang="en-US" sz="2000" dirty="0" smtClean="0"/>
          </a:p>
          <a:p>
            <a:pPr>
              <a:buFont typeface="Arial" charset="0"/>
              <a:buChar char="•"/>
            </a:pPr>
            <a:r>
              <a:rPr lang="en-US" sz="2000" dirty="0" smtClean="0"/>
              <a:t> N</a:t>
            </a:r>
            <a:r>
              <a:rPr lang="en-US" sz="2000" baseline="-25000" dirty="0" smtClean="0"/>
              <a:t>1</a:t>
            </a:r>
            <a:r>
              <a:rPr lang="en-US" sz="2000" dirty="0" smtClean="0"/>
              <a:t> particles with energy  </a:t>
            </a:r>
            <a:r>
              <a:rPr lang="en-US" sz="2000" b="1" dirty="0" err="1" smtClean="0"/>
              <a:t>h</a:t>
            </a:r>
            <a:r>
              <a:rPr lang="en-US" sz="2000" b="1" i="1" dirty="0" err="1" smtClean="0"/>
              <a:t>f</a:t>
            </a:r>
            <a:r>
              <a:rPr lang="en-US" sz="2000" dirty="0" smtClean="0"/>
              <a:t>   :</a:t>
            </a:r>
          </a:p>
          <a:p>
            <a:endParaRPr lang="en-US" sz="1400" dirty="0" smtClean="0"/>
          </a:p>
          <a:p>
            <a:pPr>
              <a:buFont typeface="Arial" charset="0"/>
              <a:buChar char="•"/>
            </a:pPr>
            <a:r>
              <a:rPr lang="en-US" sz="2000" dirty="0" smtClean="0"/>
              <a:t> N</a:t>
            </a:r>
            <a:r>
              <a:rPr lang="en-US" sz="2000" baseline="-25000" dirty="0" smtClean="0"/>
              <a:t>2</a:t>
            </a:r>
            <a:r>
              <a:rPr lang="en-US" sz="2000" dirty="0" smtClean="0"/>
              <a:t> particles with energy  </a:t>
            </a:r>
            <a:r>
              <a:rPr lang="en-US" sz="2000" b="1" dirty="0" smtClean="0"/>
              <a:t>2h</a:t>
            </a:r>
            <a:r>
              <a:rPr lang="en-US" sz="2000" i="1" dirty="0" smtClean="0"/>
              <a:t>f</a:t>
            </a:r>
            <a:r>
              <a:rPr lang="en-US" sz="2000" dirty="0" smtClean="0"/>
              <a:t> :</a:t>
            </a:r>
          </a:p>
          <a:p>
            <a:endParaRPr lang="en-US" sz="1400" dirty="0" smtClean="0"/>
          </a:p>
          <a:p>
            <a:pPr>
              <a:buFont typeface="Arial" charset="0"/>
              <a:buChar char="•"/>
            </a:pPr>
            <a:r>
              <a:rPr lang="en-US" sz="2000" dirty="0" smtClean="0"/>
              <a:t> N</a:t>
            </a:r>
            <a:r>
              <a:rPr lang="en-US" sz="2000" baseline="-25000" dirty="0" smtClean="0"/>
              <a:t>3</a:t>
            </a:r>
            <a:r>
              <a:rPr lang="en-US" sz="2000" dirty="0" smtClean="0"/>
              <a:t> particles with energy  </a:t>
            </a:r>
            <a:r>
              <a:rPr lang="en-US" sz="2000" b="1" dirty="0" smtClean="0"/>
              <a:t>3h</a:t>
            </a:r>
            <a:r>
              <a:rPr lang="en-US" sz="2000" b="1" i="1" dirty="0" smtClean="0"/>
              <a:t>f</a:t>
            </a:r>
            <a:r>
              <a:rPr lang="en-US" sz="2000" dirty="0" smtClean="0"/>
              <a:t> : </a:t>
            </a:r>
          </a:p>
          <a:p>
            <a:endParaRPr lang="en-US" sz="1400" dirty="0" smtClean="0"/>
          </a:p>
          <a:p>
            <a:pPr>
              <a:buFont typeface="Arial" charset="0"/>
              <a:buChar char="•"/>
            </a:pPr>
            <a:r>
              <a:rPr lang="en-US" sz="2000" dirty="0" smtClean="0"/>
              <a:t> Etc …</a:t>
            </a:r>
            <a:endParaRPr lang="en-US" sz="2000" dirty="0"/>
          </a:p>
        </p:txBody>
      </p:sp>
      <p:graphicFrame>
        <p:nvGraphicFramePr>
          <p:cNvPr id="68614" name="Object 5"/>
          <p:cNvGraphicFramePr>
            <a:graphicFrameLocks noChangeAspect="1"/>
          </p:cNvGraphicFramePr>
          <p:nvPr/>
        </p:nvGraphicFramePr>
        <p:xfrm>
          <a:off x="4876796" y="6300089"/>
          <a:ext cx="1743079" cy="173037"/>
        </p:xfrm>
        <a:graphic>
          <a:graphicData uri="http://schemas.openxmlformats.org/presentationml/2006/ole">
            <p:oleObj spid="_x0000_s68614" name="Equation" r:id="rId8" imgW="520560" imgH="75960" progId="Equation.3">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loud 17"/>
          <p:cNvSpPr/>
          <p:nvPr/>
        </p:nvSpPr>
        <p:spPr>
          <a:xfrm>
            <a:off x="6572264" y="5286388"/>
            <a:ext cx="2428860" cy="142876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Planck’s  calculation  (1/3)</a:t>
            </a:r>
            <a:endParaRPr lang="it-IT" sz="2700" b="1" dirty="0">
              <a:latin typeface="Bradley Hand ITC" pitchFamily="66" charset="0"/>
            </a:endParaRPr>
          </a:p>
        </p:txBody>
      </p:sp>
      <p:graphicFrame>
        <p:nvGraphicFramePr>
          <p:cNvPr id="3" name="Object 2"/>
          <p:cNvGraphicFramePr>
            <a:graphicFrameLocks noChangeAspect="1"/>
          </p:cNvGraphicFramePr>
          <p:nvPr/>
        </p:nvGraphicFramePr>
        <p:xfrm>
          <a:off x="654050" y="2143116"/>
          <a:ext cx="6754813" cy="693737"/>
        </p:xfrm>
        <a:graphic>
          <a:graphicData uri="http://schemas.openxmlformats.org/presentationml/2006/ole">
            <p:oleObj spid="_x0000_s69634" name="Equation" r:id="rId4" imgW="4089400" imgH="419100" progId="Equation.3">
              <p:embed/>
            </p:oleObj>
          </a:graphicData>
        </a:graphic>
      </p:graphicFrame>
      <p:grpSp>
        <p:nvGrpSpPr>
          <p:cNvPr id="17" name="Group 16"/>
          <p:cNvGrpSpPr/>
          <p:nvPr/>
        </p:nvGrpSpPr>
        <p:grpSpPr>
          <a:xfrm>
            <a:off x="323850" y="1250954"/>
            <a:ext cx="6534150" cy="463534"/>
            <a:chOff x="323850" y="1066800"/>
            <a:chExt cx="6534150" cy="463534"/>
          </a:xfrm>
        </p:grpSpPr>
        <p:graphicFrame>
          <p:nvGraphicFramePr>
            <p:cNvPr id="4" name="Object 3"/>
            <p:cNvGraphicFramePr>
              <a:graphicFrameLocks noChangeAspect="1"/>
            </p:cNvGraphicFramePr>
            <p:nvPr/>
          </p:nvGraphicFramePr>
          <p:xfrm>
            <a:off x="323850" y="1066800"/>
            <a:ext cx="1971675" cy="458788"/>
          </p:xfrm>
          <a:graphic>
            <a:graphicData uri="http://schemas.openxmlformats.org/presentationml/2006/ole">
              <p:oleObj spid="_x0000_s69635" name="Equation" r:id="rId5" imgW="876300" imgH="203200" progId="Equation.3">
                <p:embed/>
              </p:oleObj>
            </a:graphicData>
          </a:graphic>
        </p:graphicFrame>
        <p:graphicFrame>
          <p:nvGraphicFramePr>
            <p:cNvPr id="5" name="Object 4"/>
            <p:cNvGraphicFramePr>
              <a:graphicFrameLocks noChangeAspect="1"/>
            </p:cNvGraphicFramePr>
            <p:nvPr/>
          </p:nvGraphicFramePr>
          <p:xfrm>
            <a:off x="2381250" y="1066800"/>
            <a:ext cx="2114550" cy="458788"/>
          </p:xfrm>
          <a:graphic>
            <a:graphicData uri="http://schemas.openxmlformats.org/presentationml/2006/ole">
              <p:oleObj spid="_x0000_s69636" name="Equation" r:id="rId6" imgW="939800" imgH="203200" progId="Equation.3">
                <p:embed/>
              </p:oleObj>
            </a:graphicData>
          </a:graphic>
        </p:graphicFrame>
        <p:graphicFrame>
          <p:nvGraphicFramePr>
            <p:cNvPr id="6" name="Object 5"/>
            <p:cNvGraphicFramePr>
              <a:graphicFrameLocks noChangeAspect="1"/>
            </p:cNvGraphicFramePr>
            <p:nvPr/>
          </p:nvGraphicFramePr>
          <p:xfrm>
            <a:off x="4438650" y="1071546"/>
            <a:ext cx="2114550" cy="458788"/>
          </p:xfrm>
          <a:graphic>
            <a:graphicData uri="http://schemas.openxmlformats.org/presentationml/2006/ole">
              <p:oleObj spid="_x0000_s69637" name="Equation" r:id="rId7" imgW="939800" imgH="203200" progId="Equation.3">
                <p:embed/>
              </p:oleObj>
            </a:graphicData>
          </a:graphic>
        </p:graphicFrame>
        <p:graphicFrame>
          <p:nvGraphicFramePr>
            <p:cNvPr id="7" name="Object 6"/>
            <p:cNvGraphicFramePr>
              <a:graphicFrameLocks noChangeAspect="1"/>
            </p:cNvGraphicFramePr>
            <p:nvPr/>
          </p:nvGraphicFramePr>
          <p:xfrm>
            <a:off x="6572250" y="1295400"/>
            <a:ext cx="285750" cy="85725"/>
          </p:xfrm>
          <a:graphic>
            <a:graphicData uri="http://schemas.openxmlformats.org/presentationml/2006/ole">
              <p:oleObj spid="_x0000_s69638" name="Equation" r:id="rId8" imgW="127000" imgH="38100" progId="Equation.3">
                <p:embed/>
              </p:oleObj>
            </a:graphicData>
          </a:graphic>
        </p:graphicFrame>
      </p:grpSp>
      <p:sp>
        <p:nvSpPr>
          <p:cNvPr id="8" name="CasellaDiTesto 9"/>
          <p:cNvSpPr txBox="1">
            <a:spLocks noChangeArrowheads="1"/>
          </p:cNvSpPr>
          <p:nvPr/>
        </p:nvSpPr>
        <p:spPr bwMode="auto">
          <a:xfrm>
            <a:off x="543596" y="3252789"/>
            <a:ext cx="1547812" cy="461963"/>
          </a:xfrm>
          <a:prstGeom prst="rect">
            <a:avLst/>
          </a:prstGeom>
          <a:noFill/>
          <a:ln w="9525">
            <a:noFill/>
            <a:miter lim="800000"/>
            <a:headEnd/>
            <a:tailEnd/>
          </a:ln>
        </p:spPr>
        <p:txBody>
          <a:bodyPr wrap="none">
            <a:spAutoFit/>
          </a:bodyPr>
          <a:lstStyle/>
          <a:p>
            <a:r>
              <a:rPr lang="it-IT" dirty="0"/>
              <a:t>Let’s call: </a:t>
            </a:r>
          </a:p>
        </p:txBody>
      </p:sp>
      <p:graphicFrame>
        <p:nvGraphicFramePr>
          <p:cNvPr id="9" name="Object 7"/>
          <p:cNvGraphicFramePr>
            <a:graphicFrameLocks noChangeAspect="1"/>
          </p:cNvGraphicFramePr>
          <p:nvPr/>
        </p:nvGraphicFramePr>
        <p:xfrm>
          <a:off x="1948532" y="3198814"/>
          <a:ext cx="1457325" cy="373063"/>
        </p:xfrm>
        <a:graphic>
          <a:graphicData uri="http://schemas.openxmlformats.org/presentationml/2006/ole">
            <p:oleObj spid="_x0000_s69639" name="Equation" r:id="rId9" imgW="647700" imgH="165100" progId="Equation.3">
              <p:embed/>
            </p:oleObj>
          </a:graphicData>
        </a:graphic>
      </p:graphicFrame>
      <p:sp>
        <p:nvSpPr>
          <p:cNvPr id="10" name="CasellaDiTesto 11"/>
          <p:cNvSpPr txBox="1">
            <a:spLocks noChangeArrowheads="1"/>
          </p:cNvSpPr>
          <p:nvPr/>
        </p:nvSpPr>
        <p:spPr bwMode="auto">
          <a:xfrm>
            <a:off x="3661482" y="3240086"/>
            <a:ext cx="2482154" cy="369332"/>
          </a:xfrm>
          <a:prstGeom prst="rect">
            <a:avLst/>
          </a:prstGeom>
          <a:noFill/>
          <a:ln w="9525">
            <a:noFill/>
            <a:miter lim="800000"/>
            <a:headEnd/>
            <a:tailEnd/>
          </a:ln>
        </p:spPr>
        <p:txBody>
          <a:bodyPr wrap="none">
            <a:spAutoFit/>
          </a:bodyPr>
          <a:lstStyle/>
          <a:p>
            <a:r>
              <a:rPr lang="en-US" dirty="0"/>
              <a:t>a</a:t>
            </a:r>
            <a:r>
              <a:rPr lang="en-US" dirty="0" smtClean="0"/>
              <a:t>nd </a:t>
            </a:r>
            <a:r>
              <a:rPr lang="en-US" dirty="0"/>
              <a:t>let’s stop at 3</a:t>
            </a:r>
            <a:r>
              <a:rPr lang="en-US" baseline="30000" dirty="0"/>
              <a:t>rd</a:t>
            </a:r>
            <a:r>
              <a:rPr lang="en-US" dirty="0"/>
              <a:t> </a:t>
            </a:r>
            <a:r>
              <a:rPr lang="en-US" dirty="0" smtClean="0"/>
              <a:t>term</a:t>
            </a:r>
            <a:endParaRPr lang="en-US" dirty="0"/>
          </a:p>
        </p:txBody>
      </p:sp>
      <p:graphicFrame>
        <p:nvGraphicFramePr>
          <p:cNvPr id="11" name="Object 8"/>
          <p:cNvGraphicFramePr>
            <a:graphicFrameLocks noChangeAspect="1"/>
          </p:cNvGraphicFramePr>
          <p:nvPr/>
        </p:nvGraphicFramePr>
        <p:xfrm>
          <a:off x="2819400" y="3827470"/>
          <a:ext cx="3000375" cy="673100"/>
        </p:xfrm>
        <a:graphic>
          <a:graphicData uri="http://schemas.openxmlformats.org/presentationml/2006/ole">
            <p:oleObj spid="_x0000_s69640" name="Equation" r:id="rId10" imgW="1816100" imgH="406400" progId="Equation.3">
              <p:embed/>
            </p:oleObj>
          </a:graphicData>
        </a:graphic>
      </p:graphicFrame>
      <p:graphicFrame>
        <p:nvGraphicFramePr>
          <p:cNvPr id="12" name="Object 9"/>
          <p:cNvGraphicFramePr>
            <a:graphicFrameLocks noChangeAspect="1"/>
          </p:cNvGraphicFramePr>
          <p:nvPr/>
        </p:nvGraphicFramePr>
        <p:xfrm>
          <a:off x="1371600" y="4905379"/>
          <a:ext cx="2476500" cy="314325"/>
        </p:xfrm>
        <a:graphic>
          <a:graphicData uri="http://schemas.openxmlformats.org/presentationml/2006/ole">
            <p:oleObj spid="_x0000_s69641" name="Equation" r:id="rId11" imgW="1498600" imgH="190500" progId="Equation.3">
              <p:embed/>
            </p:oleObj>
          </a:graphicData>
        </a:graphic>
      </p:graphicFrame>
      <p:sp>
        <p:nvSpPr>
          <p:cNvPr id="13" name="CasellaDiTesto 16"/>
          <p:cNvSpPr txBox="1">
            <a:spLocks noChangeArrowheads="1"/>
          </p:cNvSpPr>
          <p:nvPr/>
        </p:nvSpPr>
        <p:spPr bwMode="auto">
          <a:xfrm>
            <a:off x="530225" y="4895863"/>
            <a:ext cx="696913" cy="461963"/>
          </a:xfrm>
          <a:prstGeom prst="rect">
            <a:avLst/>
          </a:prstGeom>
          <a:noFill/>
          <a:ln w="9525">
            <a:noFill/>
            <a:miter lim="800000"/>
            <a:headEnd/>
            <a:tailEnd/>
          </a:ln>
        </p:spPr>
        <p:txBody>
          <a:bodyPr wrap="none">
            <a:spAutoFit/>
          </a:bodyPr>
          <a:lstStyle/>
          <a:p>
            <a:r>
              <a:rPr lang="it-IT" dirty="0"/>
              <a:t>but:</a:t>
            </a:r>
          </a:p>
        </p:txBody>
      </p:sp>
      <p:graphicFrame>
        <p:nvGraphicFramePr>
          <p:cNvPr id="14" name="Object 10"/>
          <p:cNvGraphicFramePr>
            <a:graphicFrameLocks noChangeAspect="1"/>
          </p:cNvGraphicFramePr>
          <p:nvPr/>
        </p:nvGraphicFramePr>
        <p:xfrm>
          <a:off x="4068763" y="4905379"/>
          <a:ext cx="2874962" cy="314325"/>
        </p:xfrm>
        <a:graphic>
          <a:graphicData uri="http://schemas.openxmlformats.org/presentationml/2006/ole">
            <p:oleObj spid="_x0000_s69642" name="Equation" r:id="rId12" imgW="1739900" imgH="190500" progId="Equation.3">
              <p:embed/>
            </p:oleObj>
          </a:graphicData>
        </a:graphic>
      </p:graphicFrame>
      <p:graphicFrame>
        <p:nvGraphicFramePr>
          <p:cNvPr id="15" name="Object 11"/>
          <p:cNvGraphicFramePr>
            <a:graphicFrameLocks noChangeAspect="1"/>
          </p:cNvGraphicFramePr>
          <p:nvPr/>
        </p:nvGraphicFramePr>
        <p:xfrm>
          <a:off x="388949" y="5643578"/>
          <a:ext cx="5897563" cy="673100"/>
        </p:xfrm>
        <a:graphic>
          <a:graphicData uri="http://schemas.openxmlformats.org/presentationml/2006/ole">
            <p:oleObj spid="_x0000_s69643" name="Equation" r:id="rId13" imgW="3568700" imgH="406400" progId="Equation.3">
              <p:embed/>
            </p:oleObj>
          </a:graphicData>
        </a:graphic>
      </p:graphicFrame>
      <p:sp>
        <p:nvSpPr>
          <p:cNvPr id="16" name="CasellaDiTesto 19"/>
          <p:cNvSpPr txBox="1">
            <a:spLocks noChangeArrowheads="1"/>
          </p:cNvSpPr>
          <p:nvPr/>
        </p:nvSpPr>
        <p:spPr bwMode="auto">
          <a:xfrm>
            <a:off x="6814635" y="5572140"/>
            <a:ext cx="1755609" cy="892552"/>
          </a:xfrm>
          <a:prstGeom prst="rect">
            <a:avLst/>
          </a:prstGeom>
          <a:noFill/>
          <a:ln w="9525">
            <a:noFill/>
            <a:miter lim="800000"/>
            <a:headEnd/>
            <a:tailEnd/>
          </a:ln>
        </p:spPr>
        <p:txBody>
          <a:bodyPr wrap="none">
            <a:spAutoFit/>
          </a:bodyPr>
          <a:lstStyle/>
          <a:p>
            <a:pPr algn="ctr"/>
            <a:r>
              <a:rPr lang="it-IT" sz="2600" b="1" dirty="0">
                <a:latin typeface="Chiller" pitchFamily="82" charset="0"/>
              </a:rPr>
              <a:t>LOOKS</a:t>
            </a:r>
          </a:p>
          <a:p>
            <a:pPr algn="ctr"/>
            <a:r>
              <a:rPr lang="it-IT" sz="2600" b="1" dirty="0">
                <a:latin typeface="Chiller" pitchFamily="82" charset="0"/>
              </a:rPr>
              <a:t>FAMILIAR </a:t>
            </a:r>
            <a:r>
              <a:rPr lang="it-IT" sz="2600" b="1" dirty="0" smtClean="0">
                <a:latin typeface="Chiller" pitchFamily="82" charset="0"/>
              </a:rPr>
              <a:t>??!</a:t>
            </a:r>
            <a:endParaRPr lang="it-IT" sz="2600" b="1" dirty="0">
              <a:latin typeface="Chiller" pitchFamily="82"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Planck’s  formula</a:t>
            </a:r>
            <a:endParaRPr lang="it-IT" sz="2700" b="1" dirty="0">
              <a:latin typeface="Bradley Hand ITC" pitchFamily="66" charset="0"/>
            </a:endParaRPr>
          </a:p>
        </p:txBody>
      </p:sp>
      <p:sp>
        <p:nvSpPr>
          <p:cNvPr id="4" name="CasellaDiTesto 5"/>
          <p:cNvSpPr txBox="1">
            <a:spLocks noChangeArrowheads="1"/>
          </p:cNvSpPr>
          <p:nvPr/>
        </p:nvSpPr>
        <p:spPr bwMode="auto">
          <a:xfrm>
            <a:off x="357158" y="1220916"/>
            <a:ext cx="8358246" cy="707886"/>
          </a:xfrm>
          <a:prstGeom prst="rect">
            <a:avLst/>
          </a:prstGeom>
          <a:noFill/>
          <a:ln w="9525">
            <a:noFill/>
            <a:miter lim="800000"/>
            <a:headEnd/>
            <a:tailEnd/>
          </a:ln>
        </p:spPr>
        <p:txBody>
          <a:bodyPr wrap="square">
            <a:spAutoFit/>
          </a:bodyPr>
          <a:lstStyle/>
          <a:p>
            <a:r>
              <a:rPr lang="en-US" sz="2000" dirty="0"/>
              <a:t>Try to figure out Planck’s face when he saw exactly his “lucky formula</a:t>
            </a:r>
            <a:r>
              <a:rPr lang="en-US" sz="2000" dirty="0" smtClean="0"/>
              <a:t>”, coming out from calculation </a:t>
            </a:r>
            <a:r>
              <a:rPr lang="en-US" sz="2000" dirty="0"/>
              <a:t>without any mathematical </a:t>
            </a:r>
            <a:r>
              <a:rPr lang="en-US" sz="2000" dirty="0" smtClean="0"/>
              <a:t>trick (constants included) !!</a:t>
            </a:r>
            <a:endParaRPr lang="en-US" sz="2000" dirty="0"/>
          </a:p>
        </p:txBody>
      </p:sp>
      <p:pic>
        <p:nvPicPr>
          <p:cNvPr id="15" name="Immagine 14" descr="photobucket-shocked.gif"/>
          <p:cNvPicPr>
            <a:picLocks noChangeAspect="1"/>
          </p:cNvPicPr>
          <p:nvPr/>
        </p:nvPicPr>
        <p:blipFill>
          <a:blip r:embed="rId3"/>
          <a:srcRect/>
          <a:stretch>
            <a:fillRect/>
          </a:stretch>
        </p:blipFill>
        <p:spPr bwMode="auto">
          <a:xfrm>
            <a:off x="1714480" y="2230474"/>
            <a:ext cx="5643602" cy="4198922"/>
          </a:xfrm>
          <a:prstGeom prst="rect">
            <a:avLst/>
          </a:prstGeom>
          <a:noFill/>
          <a:ln w="9525">
            <a:noFill/>
            <a:miter lim="800000"/>
            <a:headEnd/>
            <a:tailEnd/>
          </a:ln>
        </p:spPr>
      </p:pic>
      <p:sp>
        <p:nvSpPr>
          <p:cNvPr id="5" name="Arc 4"/>
          <p:cNvSpPr/>
          <p:nvPr/>
        </p:nvSpPr>
        <p:spPr>
          <a:xfrm>
            <a:off x="-928726" y="5715016"/>
            <a:ext cx="2071702" cy="2143140"/>
          </a:xfrm>
          <a:prstGeom prst="arc">
            <a:avLst>
              <a:gd name="adj1" fmla="val 15553114"/>
              <a:gd name="adj2" fmla="val 402436"/>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 name="Oval 5"/>
          <p:cNvSpPr/>
          <p:nvPr/>
        </p:nvSpPr>
        <p:spPr>
          <a:xfrm>
            <a:off x="742056" y="5947802"/>
            <a:ext cx="285752" cy="285752"/>
          </a:xfrm>
          <a:prstGeom prst="ellipse">
            <a:avLst/>
          </a:prstGeom>
          <a:solidFill>
            <a:schemeClr val="tx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Planck’s  formula</a:t>
            </a:r>
            <a:endParaRPr lang="it-IT" sz="2700" b="1" dirty="0">
              <a:latin typeface="Bradley Hand ITC" pitchFamily="66" charset="0"/>
            </a:endParaRPr>
          </a:p>
        </p:txBody>
      </p:sp>
      <p:sp>
        <p:nvSpPr>
          <p:cNvPr id="6" name="CasellaDiTesto 10"/>
          <p:cNvSpPr txBox="1">
            <a:spLocks noChangeArrowheads="1"/>
          </p:cNvSpPr>
          <p:nvPr/>
        </p:nvSpPr>
        <p:spPr bwMode="auto">
          <a:xfrm>
            <a:off x="2357422" y="6277616"/>
            <a:ext cx="2119106" cy="338554"/>
          </a:xfrm>
          <a:prstGeom prst="rect">
            <a:avLst/>
          </a:prstGeom>
          <a:noFill/>
          <a:ln w="9525">
            <a:noFill/>
            <a:miter lim="800000"/>
            <a:headEnd/>
            <a:tailEnd/>
          </a:ln>
        </p:spPr>
        <p:txBody>
          <a:bodyPr wrap="none">
            <a:spAutoFit/>
          </a:bodyPr>
          <a:lstStyle/>
          <a:p>
            <a:r>
              <a:rPr lang="it-IT" sz="1600" dirty="0" smtClean="0"/>
              <a:t>Reminder (if x is small):</a:t>
            </a:r>
            <a:endParaRPr lang="it-IT" sz="1600" dirty="0"/>
          </a:p>
        </p:txBody>
      </p:sp>
      <p:graphicFrame>
        <p:nvGraphicFramePr>
          <p:cNvPr id="7" name="Object 3"/>
          <p:cNvGraphicFramePr>
            <a:graphicFrameLocks noChangeAspect="1"/>
          </p:cNvGraphicFramePr>
          <p:nvPr/>
        </p:nvGraphicFramePr>
        <p:xfrm>
          <a:off x="4654566" y="6143644"/>
          <a:ext cx="1919301" cy="562600"/>
        </p:xfrm>
        <a:graphic>
          <a:graphicData uri="http://schemas.openxmlformats.org/presentationml/2006/ole">
            <p:oleObj spid="_x0000_s70659" name="Equation" r:id="rId4" imgW="1434960" imgH="419040" progId="Equation.3">
              <p:embed/>
            </p:oleObj>
          </a:graphicData>
        </a:graphic>
      </p:graphicFrame>
      <p:sp>
        <p:nvSpPr>
          <p:cNvPr id="8" name="CasellaDiTesto 13"/>
          <p:cNvSpPr txBox="1">
            <a:spLocks noChangeArrowheads="1"/>
          </p:cNvSpPr>
          <p:nvPr/>
        </p:nvSpPr>
        <p:spPr bwMode="auto">
          <a:xfrm>
            <a:off x="400080" y="4116411"/>
            <a:ext cx="1722437" cy="430213"/>
          </a:xfrm>
          <a:prstGeom prst="rect">
            <a:avLst/>
          </a:prstGeom>
          <a:noFill/>
          <a:ln w="9525">
            <a:noFill/>
            <a:miter lim="800000"/>
            <a:headEnd/>
            <a:tailEnd/>
          </a:ln>
        </p:spPr>
        <p:txBody>
          <a:bodyPr wrap="none">
            <a:spAutoFit/>
          </a:bodyPr>
          <a:lstStyle/>
          <a:p>
            <a:r>
              <a:rPr lang="it-IT" sz="2200" dirty="0"/>
              <a:t>Low f (big </a:t>
            </a:r>
            <a:r>
              <a:rPr lang="en-US" sz="2000" dirty="0">
                <a:latin typeface="Symbol" charset="2"/>
              </a:rPr>
              <a:t>l</a:t>
            </a:r>
            <a:r>
              <a:rPr lang="it-IT" sz="2200" dirty="0"/>
              <a:t>)</a:t>
            </a:r>
          </a:p>
        </p:txBody>
      </p:sp>
      <p:graphicFrame>
        <p:nvGraphicFramePr>
          <p:cNvPr id="9" name="Object 4"/>
          <p:cNvGraphicFramePr>
            <a:graphicFrameLocks noChangeAspect="1"/>
          </p:cNvGraphicFramePr>
          <p:nvPr/>
        </p:nvGraphicFramePr>
        <p:xfrm>
          <a:off x="2605117" y="4011623"/>
          <a:ext cx="5164138" cy="989013"/>
        </p:xfrm>
        <a:graphic>
          <a:graphicData uri="http://schemas.openxmlformats.org/presentationml/2006/ole">
            <p:oleObj spid="_x0000_s70660" name="Equation" r:id="rId5" imgW="2857500" imgH="546100" progId="Equation.3">
              <p:embed/>
            </p:oleObj>
          </a:graphicData>
        </a:graphic>
      </p:graphicFrame>
      <p:sp>
        <p:nvSpPr>
          <p:cNvPr id="10" name="CasellaDiTesto 15"/>
          <p:cNvSpPr txBox="1">
            <a:spLocks noChangeArrowheads="1"/>
          </p:cNvSpPr>
          <p:nvPr/>
        </p:nvSpPr>
        <p:spPr bwMode="auto">
          <a:xfrm>
            <a:off x="360347" y="5319725"/>
            <a:ext cx="2068513" cy="430213"/>
          </a:xfrm>
          <a:prstGeom prst="rect">
            <a:avLst/>
          </a:prstGeom>
          <a:noFill/>
          <a:ln w="9525">
            <a:noFill/>
            <a:miter lim="800000"/>
            <a:headEnd/>
            <a:tailEnd/>
          </a:ln>
        </p:spPr>
        <p:txBody>
          <a:bodyPr wrap="none">
            <a:spAutoFit/>
          </a:bodyPr>
          <a:lstStyle/>
          <a:p>
            <a:r>
              <a:rPr lang="it-IT" sz="2200" dirty="0"/>
              <a:t>High f (small </a:t>
            </a:r>
            <a:r>
              <a:rPr lang="en-US" sz="2000" dirty="0">
                <a:latin typeface="Symbol" charset="2"/>
              </a:rPr>
              <a:t>l</a:t>
            </a:r>
            <a:r>
              <a:rPr lang="it-IT" sz="2200" dirty="0"/>
              <a:t>)</a:t>
            </a:r>
          </a:p>
        </p:txBody>
      </p:sp>
      <p:graphicFrame>
        <p:nvGraphicFramePr>
          <p:cNvPr id="11" name="Object 5"/>
          <p:cNvGraphicFramePr>
            <a:graphicFrameLocks noChangeAspect="1"/>
          </p:cNvGraphicFramePr>
          <p:nvPr/>
        </p:nvGraphicFramePr>
        <p:xfrm>
          <a:off x="3000375" y="5214950"/>
          <a:ext cx="4543425" cy="644525"/>
        </p:xfrm>
        <a:graphic>
          <a:graphicData uri="http://schemas.openxmlformats.org/presentationml/2006/ole">
            <p:oleObj spid="_x0000_s70661" name="Equation" r:id="rId6" imgW="2514600" imgH="355600" progId="Equation.3">
              <p:embed/>
            </p:oleObj>
          </a:graphicData>
        </a:graphic>
      </p:graphicFrame>
      <p:sp>
        <p:nvSpPr>
          <p:cNvPr id="12" name="CasellaDiTesto 17"/>
          <p:cNvSpPr txBox="1">
            <a:spLocks noChangeArrowheads="1"/>
          </p:cNvSpPr>
          <p:nvPr/>
        </p:nvSpPr>
        <p:spPr bwMode="auto">
          <a:xfrm>
            <a:off x="8043893" y="4111649"/>
            <a:ext cx="885825" cy="461962"/>
          </a:xfrm>
          <a:prstGeom prst="rect">
            <a:avLst/>
          </a:prstGeom>
          <a:noFill/>
          <a:ln w="9525">
            <a:noFill/>
            <a:miter lim="800000"/>
            <a:headEnd/>
            <a:tailEnd/>
          </a:ln>
        </p:spPr>
        <p:txBody>
          <a:bodyPr wrap="none">
            <a:spAutoFit/>
          </a:bodyPr>
          <a:lstStyle/>
          <a:p>
            <a:r>
              <a:rPr lang="it-IT"/>
              <a:t>Wien</a:t>
            </a:r>
          </a:p>
        </p:txBody>
      </p:sp>
      <p:sp>
        <p:nvSpPr>
          <p:cNvPr id="13" name="CasellaDiTesto 18"/>
          <p:cNvSpPr txBox="1">
            <a:spLocks noChangeArrowheads="1"/>
          </p:cNvSpPr>
          <p:nvPr/>
        </p:nvSpPr>
        <p:spPr bwMode="auto">
          <a:xfrm>
            <a:off x="8216900" y="5286388"/>
            <a:ext cx="560388" cy="461962"/>
          </a:xfrm>
          <a:prstGeom prst="rect">
            <a:avLst/>
          </a:prstGeom>
          <a:noFill/>
          <a:ln w="9525">
            <a:noFill/>
            <a:miter lim="800000"/>
            <a:headEnd/>
            <a:tailEnd/>
          </a:ln>
        </p:spPr>
        <p:txBody>
          <a:bodyPr wrap="none">
            <a:spAutoFit/>
          </a:bodyPr>
          <a:lstStyle/>
          <a:p>
            <a:r>
              <a:rPr lang="it-IT"/>
              <a:t>RJ</a:t>
            </a:r>
          </a:p>
        </p:txBody>
      </p:sp>
      <p:grpSp>
        <p:nvGrpSpPr>
          <p:cNvPr id="16" name="Group 15"/>
          <p:cNvGrpSpPr/>
          <p:nvPr/>
        </p:nvGrpSpPr>
        <p:grpSpPr>
          <a:xfrm>
            <a:off x="2524140" y="2143116"/>
            <a:ext cx="4048124" cy="1219200"/>
            <a:chOff x="2219916" y="2514600"/>
            <a:chExt cx="4048124" cy="1219200"/>
          </a:xfrm>
        </p:grpSpPr>
        <p:graphicFrame>
          <p:nvGraphicFramePr>
            <p:cNvPr id="17" name="Object 2"/>
            <p:cNvGraphicFramePr>
              <a:graphicFrameLocks noChangeAspect="1"/>
            </p:cNvGraphicFramePr>
            <p:nvPr/>
          </p:nvGraphicFramePr>
          <p:xfrm>
            <a:off x="2286000" y="2632075"/>
            <a:ext cx="3886200" cy="949325"/>
          </p:xfrm>
          <a:graphic>
            <a:graphicData uri="http://schemas.openxmlformats.org/presentationml/2006/ole">
              <p:oleObj spid="_x0000_s70662" name="Equation" r:id="rId7" imgW="1460500" imgH="355600" progId="Equation.3">
                <p:embed/>
              </p:oleObj>
            </a:graphicData>
          </a:graphic>
        </p:graphicFrame>
        <p:sp>
          <p:nvSpPr>
            <p:cNvPr id="18" name="Rettangolo 14"/>
            <p:cNvSpPr>
              <a:spLocks noChangeArrowheads="1"/>
            </p:cNvSpPr>
            <p:nvPr/>
          </p:nvSpPr>
          <p:spPr bwMode="auto">
            <a:xfrm>
              <a:off x="2219916" y="2514600"/>
              <a:ext cx="4048124" cy="1219200"/>
            </a:xfrm>
            <a:prstGeom prst="rect">
              <a:avLst/>
            </a:prstGeom>
            <a:noFill/>
            <a:ln w="38100">
              <a:solidFill>
                <a:srgbClr val="FF0000"/>
              </a:solidFill>
              <a:round/>
              <a:headEnd/>
              <a:tailEnd/>
            </a:ln>
          </p:spPr>
          <p:txBody>
            <a:bodyPr/>
            <a:lstStyle/>
            <a:p>
              <a:endParaRPr lang="en-US"/>
            </a:p>
          </p:txBody>
        </p:sp>
      </p:grpSp>
      <p:sp>
        <p:nvSpPr>
          <p:cNvPr id="19" name="CasellaDiTesto 5"/>
          <p:cNvSpPr txBox="1">
            <a:spLocks noChangeArrowheads="1"/>
          </p:cNvSpPr>
          <p:nvPr/>
        </p:nvSpPr>
        <p:spPr bwMode="auto">
          <a:xfrm>
            <a:off x="357158" y="1220916"/>
            <a:ext cx="8358246" cy="400110"/>
          </a:xfrm>
          <a:prstGeom prst="rect">
            <a:avLst/>
          </a:prstGeom>
          <a:noFill/>
          <a:ln w="9525">
            <a:noFill/>
            <a:miter lim="800000"/>
            <a:headEnd/>
            <a:tailEnd/>
          </a:ln>
        </p:spPr>
        <p:txBody>
          <a:bodyPr wrap="square">
            <a:spAutoFit/>
          </a:bodyPr>
          <a:lstStyle/>
          <a:p>
            <a:r>
              <a:rPr lang="en-US" sz="2000" dirty="0" smtClean="0"/>
              <a:t>Planck’s formula reproduces the black body spectrum in the whole </a:t>
            </a:r>
            <a:r>
              <a:rPr lang="en-US" sz="2000" b="1" i="1" dirty="0" smtClean="0"/>
              <a:t>f</a:t>
            </a:r>
            <a:r>
              <a:rPr lang="en-US" sz="2000" dirty="0" smtClean="0"/>
              <a:t> range …</a:t>
            </a:r>
            <a:endParaRPr lang="en-US" sz="20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Planck’s  constant</a:t>
            </a:r>
            <a:endParaRPr lang="it-IT" sz="2700" b="1" dirty="0">
              <a:latin typeface="Bradley Hand ITC" pitchFamily="66" charset="0"/>
            </a:endParaRPr>
          </a:p>
        </p:txBody>
      </p:sp>
      <p:sp>
        <p:nvSpPr>
          <p:cNvPr id="15" name="CasellaDiTesto 5"/>
          <p:cNvSpPr txBox="1">
            <a:spLocks noChangeArrowheads="1"/>
          </p:cNvSpPr>
          <p:nvPr/>
        </p:nvSpPr>
        <p:spPr bwMode="auto">
          <a:xfrm>
            <a:off x="428596" y="1571612"/>
            <a:ext cx="8358246" cy="707886"/>
          </a:xfrm>
          <a:prstGeom prst="rect">
            <a:avLst/>
          </a:prstGeom>
          <a:noFill/>
          <a:ln w="9525">
            <a:noFill/>
            <a:miter lim="800000"/>
            <a:headEnd/>
            <a:tailEnd/>
          </a:ln>
        </p:spPr>
        <p:txBody>
          <a:bodyPr wrap="square">
            <a:spAutoFit/>
          </a:bodyPr>
          <a:lstStyle/>
          <a:p>
            <a:r>
              <a:rPr lang="en-US" sz="2000" b="1" i="1" dirty="0" smtClean="0"/>
              <a:t>h</a:t>
            </a:r>
            <a:r>
              <a:rPr lang="en-US" sz="2000" dirty="0" smtClean="0"/>
              <a:t> is a fundamental constant, playing a fundamental role in the quantum theory</a:t>
            </a:r>
          </a:p>
          <a:p>
            <a:r>
              <a:rPr lang="en-US" sz="2000" dirty="0" smtClean="0"/>
              <a:t>(when divided by 2</a:t>
            </a:r>
            <a:r>
              <a:rPr lang="en-US" sz="2000" dirty="0" smtClean="0">
                <a:latin typeface="Symbol" pitchFamily="18" charset="2"/>
              </a:rPr>
              <a:t>p</a:t>
            </a:r>
            <a:r>
              <a:rPr lang="en-US" sz="2000" dirty="0" smtClean="0"/>
              <a:t>, it is referred to as h-bar)</a:t>
            </a:r>
            <a:endParaRPr lang="en-US" sz="2000" dirty="0"/>
          </a:p>
        </p:txBody>
      </p:sp>
      <p:pic>
        <p:nvPicPr>
          <p:cNvPr id="79874" name="Picture 2" descr="C:\Users\Matt\Desktop\PRESENTAZIONE_MQ\IMAGES\h.png"/>
          <p:cNvPicPr>
            <a:picLocks noChangeAspect="1" noChangeArrowheads="1"/>
          </p:cNvPicPr>
          <p:nvPr/>
        </p:nvPicPr>
        <p:blipFill>
          <a:blip r:embed="rId3"/>
          <a:srcRect l="26578" t="6051" r="40226" b="15794"/>
          <a:stretch>
            <a:fillRect/>
          </a:stretch>
        </p:blipFill>
        <p:spPr bwMode="auto">
          <a:xfrm>
            <a:off x="642910" y="2786058"/>
            <a:ext cx="1645307" cy="3097047"/>
          </a:xfrm>
          <a:prstGeom prst="rect">
            <a:avLst/>
          </a:prstGeom>
          <a:noFill/>
        </p:spPr>
      </p:pic>
      <p:sp>
        <p:nvSpPr>
          <p:cNvPr id="8" name="CasellaDiTesto 5"/>
          <p:cNvSpPr txBox="1">
            <a:spLocks noChangeArrowheads="1"/>
          </p:cNvSpPr>
          <p:nvPr/>
        </p:nvSpPr>
        <p:spPr bwMode="auto">
          <a:xfrm>
            <a:off x="2714612" y="2932885"/>
            <a:ext cx="6072230" cy="3139321"/>
          </a:xfrm>
          <a:prstGeom prst="rect">
            <a:avLst/>
          </a:prstGeom>
          <a:noFill/>
          <a:ln w="9525">
            <a:noFill/>
            <a:miter lim="800000"/>
            <a:headEnd/>
            <a:tailEnd/>
          </a:ln>
        </p:spPr>
        <p:txBody>
          <a:bodyPr wrap="square">
            <a:spAutoFit/>
          </a:bodyPr>
          <a:lstStyle/>
          <a:p>
            <a:pPr>
              <a:buFont typeface="Arial" pitchFamily="34" charset="0"/>
              <a:buChar char="•"/>
            </a:pPr>
            <a:r>
              <a:rPr lang="en-US" dirty="0" smtClean="0"/>
              <a:t> (When multiplied by the frequency) it defines the ‘quantum of energy’ (the minimum quantity of energy which can be exchanged)</a:t>
            </a:r>
          </a:p>
          <a:p>
            <a:pPr>
              <a:buFont typeface="Arial" pitchFamily="34" charset="0"/>
              <a:buChar char="•"/>
            </a:pPr>
            <a:endParaRPr lang="en-US" dirty="0" smtClean="0"/>
          </a:p>
          <a:p>
            <a:endParaRPr lang="en-US" dirty="0" smtClean="0"/>
          </a:p>
          <a:p>
            <a:pPr>
              <a:buFont typeface="Arial" pitchFamily="34" charset="0"/>
              <a:buChar char="•"/>
            </a:pPr>
            <a:r>
              <a:rPr lang="en-US" dirty="0" smtClean="0"/>
              <a:t> </a:t>
            </a:r>
            <a:r>
              <a:rPr lang="en-US" b="1" i="1" dirty="0" smtClean="0"/>
              <a:t> </a:t>
            </a:r>
            <a:r>
              <a:rPr lang="en-US" dirty="0" smtClean="0"/>
              <a:t>Represents the connection between the wavelength and momentum of particles (wave-particle duality!)</a:t>
            </a:r>
          </a:p>
          <a:p>
            <a:endParaRPr lang="en-US" dirty="0" smtClean="0"/>
          </a:p>
          <a:p>
            <a:endParaRPr lang="en-US" dirty="0" smtClean="0"/>
          </a:p>
          <a:p>
            <a:pPr>
              <a:buFont typeface="Arial" pitchFamily="34" charset="0"/>
              <a:buChar char="•"/>
            </a:pPr>
            <a:r>
              <a:rPr lang="en-US" dirty="0" smtClean="0"/>
              <a:t> It defines the scale at which the natural phenomena become “</a:t>
            </a:r>
            <a:r>
              <a:rPr lang="en-US" dirty="0" err="1" smtClean="0"/>
              <a:t>quantistic</a:t>
            </a:r>
            <a:r>
              <a:rPr lang="en-US" dirty="0" smtClean="0"/>
              <a:t>” (and classical behavior disappears)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What  does  it  mean ???</a:t>
            </a:r>
            <a:endParaRPr lang="it-IT" sz="2700" b="1" dirty="0">
              <a:latin typeface="Bradley Hand ITC" pitchFamily="66" charset="0"/>
            </a:endParaRPr>
          </a:p>
        </p:txBody>
      </p:sp>
      <p:sp>
        <p:nvSpPr>
          <p:cNvPr id="3" name="Rectangle 3"/>
          <p:cNvSpPr txBox="1">
            <a:spLocks noChangeArrowheads="1"/>
          </p:cNvSpPr>
          <p:nvPr/>
        </p:nvSpPr>
        <p:spPr>
          <a:xfrm>
            <a:off x="485804" y="3297261"/>
            <a:ext cx="8229600" cy="341788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There is no way for classical physics to explain the black body spectrum;</a:t>
            </a:r>
          </a:p>
          <a:p>
            <a:pPr marL="342900" marR="0" lvl="0" indent="-342900" algn="l" defTabSz="914400" rtl="0" eaLnBrk="1" fontAlgn="auto" latinLnBrk="0" hangingPunct="1">
              <a:lnSpc>
                <a:spcPct val="100000"/>
              </a:lnSpc>
              <a:spcBef>
                <a:spcPct val="20000"/>
              </a:spcBef>
              <a:spcAft>
                <a:spcPts val="0"/>
              </a:spcAft>
              <a:buClrTx/>
              <a:buSzTx/>
              <a:buFont typeface="Wingdings" charset="2"/>
              <a:buNone/>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Not all values of energy can be exchanged. Energy levels are discrete</a:t>
            </a:r>
            <a:r>
              <a:rPr kumimoji="0" lang="en-US" sz="2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2200" b="0" i="0" u="none" strike="noStrike" kern="1200" cap="none" spc="0" normalizeH="0" baseline="0" noProof="0" dirty="0" smtClean="0">
                <a:ln>
                  <a:noFill/>
                </a:ln>
                <a:solidFill>
                  <a:schemeClr val="tx1"/>
                </a:solidFill>
                <a:effectLst/>
                <a:uLnTx/>
                <a:uFillTx/>
                <a:latin typeface="+mn-lt"/>
                <a:ea typeface="+mn-ea"/>
                <a:cs typeface="+mn-cs"/>
              </a:rPr>
              <a:t>or</a:t>
            </a:r>
            <a:r>
              <a:rPr kumimoji="0" lang="en-US" sz="2200" b="1" i="0" u="none" strike="noStrike" kern="1200" cap="none" spc="0" normalizeH="0" baseline="0" noProof="0" dirty="0" smtClean="0">
                <a:ln>
                  <a:noFill/>
                </a:ln>
                <a:solidFill>
                  <a:schemeClr val="tx1"/>
                </a:solidFill>
                <a:effectLst/>
                <a:uLnTx/>
                <a:uFillTx/>
                <a:latin typeface="+mn-lt"/>
                <a:ea typeface="+mn-ea"/>
                <a:cs typeface="+mn-cs"/>
              </a:rPr>
              <a:t> quantized</a:t>
            </a:r>
            <a:r>
              <a:rPr kumimoji="0" lang="en-US" sz="22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Wingdings" charset="2"/>
              <a:buNone/>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Quantum theory is born. Other weird behaviors of Nature can be explained in the light of quantum mechanics</a:t>
            </a:r>
            <a:r>
              <a:rPr lang="en-US" sz="2200" dirty="0" smtClean="0"/>
              <a:t> (see in a while…)!</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TextBox 4"/>
          <p:cNvSpPr txBox="1"/>
          <p:nvPr/>
        </p:nvSpPr>
        <p:spPr>
          <a:xfrm>
            <a:off x="1214414" y="1573588"/>
            <a:ext cx="6572296" cy="1384995"/>
          </a:xfrm>
          <a:prstGeom prst="rect">
            <a:avLst/>
          </a:prstGeom>
          <a:solidFill>
            <a:schemeClr val="bg1"/>
          </a:solidFill>
        </p:spPr>
        <p:txBody>
          <a:bodyPr wrap="square" rtlCol="0">
            <a:spAutoFit/>
          </a:bodyPr>
          <a:lstStyle/>
          <a:p>
            <a:pPr algn="ctr">
              <a:defRPr/>
            </a:pPr>
            <a:r>
              <a:rPr lang="it-IT" sz="2800" b="1" i="1" dirty="0" smtClean="0"/>
              <a:t>“I tried for many years to save physics from </a:t>
            </a:r>
          </a:p>
          <a:p>
            <a:pPr algn="ctr">
              <a:defRPr/>
            </a:pPr>
            <a:r>
              <a:rPr lang="it-IT" sz="2800" b="1" i="1" dirty="0" smtClean="0"/>
              <a:t>discontinuous energy levels…”</a:t>
            </a:r>
          </a:p>
          <a:p>
            <a:pPr algn="ctr">
              <a:defRPr/>
            </a:pPr>
            <a:endParaRPr lang="it-IT" sz="800" b="1" i="1" dirty="0" smtClean="0"/>
          </a:p>
          <a:p>
            <a:pPr algn="r">
              <a:defRPr/>
            </a:pPr>
            <a:r>
              <a:rPr lang="it-IT" sz="2000" dirty="0" smtClean="0"/>
              <a:t>[Max Planck]</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How  can  it  be  like  that ?!?!</a:t>
            </a:r>
            <a:endParaRPr lang="it-IT" sz="2700" b="1" dirty="0">
              <a:latin typeface="Bradley Hand ITC" pitchFamily="66" charset="0"/>
            </a:endParaRPr>
          </a:p>
        </p:txBody>
      </p:sp>
      <p:pic>
        <p:nvPicPr>
          <p:cNvPr id="5" name="Picture 3" descr="C:\Users\Matt\Desktop\PRESENTAZIONE_MQ\maxresdefault.jpg"/>
          <p:cNvPicPr>
            <a:picLocks noChangeAspect="1" noChangeArrowheads="1"/>
          </p:cNvPicPr>
          <p:nvPr/>
        </p:nvPicPr>
        <p:blipFill>
          <a:blip r:embed="rId3"/>
          <a:srcRect/>
          <a:stretch>
            <a:fillRect/>
          </a:stretch>
        </p:blipFill>
        <p:spPr bwMode="auto">
          <a:xfrm>
            <a:off x="714348" y="1857364"/>
            <a:ext cx="7680000" cy="4320000"/>
          </a:xfrm>
          <a:prstGeom prst="rect">
            <a:avLst/>
          </a:prstGeom>
          <a:noFill/>
        </p:spPr>
      </p:pic>
      <p:sp>
        <p:nvSpPr>
          <p:cNvPr id="6" name="TextBox 5"/>
          <p:cNvSpPr txBox="1"/>
          <p:nvPr/>
        </p:nvSpPr>
        <p:spPr>
          <a:xfrm>
            <a:off x="964796" y="2360535"/>
            <a:ext cx="3821518" cy="1354217"/>
          </a:xfrm>
          <a:prstGeom prst="rect">
            <a:avLst/>
          </a:prstGeom>
          <a:noFill/>
        </p:spPr>
        <p:txBody>
          <a:bodyPr wrap="square" rtlCol="0">
            <a:spAutoFit/>
          </a:bodyPr>
          <a:lstStyle/>
          <a:p>
            <a:r>
              <a:rPr lang="it-IT" sz="2200" dirty="0" smtClean="0">
                <a:solidFill>
                  <a:schemeClr val="bg1"/>
                </a:solidFill>
                <a:latin typeface="Aharoni" pitchFamily="2" charset="-79"/>
                <a:cs typeface="Aharoni" pitchFamily="2" charset="-79"/>
              </a:rPr>
              <a:t>“ </a:t>
            </a:r>
            <a:r>
              <a:rPr lang="it-IT" sz="2600" dirty="0" smtClean="0">
                <a:solidFill>
                  <a:schemeClr val="bg1"/>
                </a:solidFill>
                <a:latin typeface="Aharoni" pitchFamily="2" charset="-79"/>
                <a:cs typeface="Aharoni" pitchFamily="2" charset="-79"/>
              </a:rPr>
              <a:t>Nobody knows how it can be like that </a:t>
            </a:r>
            <a:r>
              <a:rPr lang="it-IT" sz="2800" dirty="0" smtClean="0">
                <a:solidFill>
                  <a:schemeClr val="bg1"/>
                </a:solidFill>
                <a:latin typeface="Aharoni" pitchFamily="2" charset="-79"/>
                <a:cs typeface="Aharoni" pitchFamily="2" charset="-79"/>
              </a:rPr>
              <a:t>!!</a:t>
            </a:r>
            <a:r>
              <a:rPr lang="it-IT" sz="2400" dirty="0" smtClean="0">
                <a:solidFill>
                  <a:schemeClr val="bg1"/>
                </a:solidFill>
                <a:latin typeface="Aharoni" pitchFamily="2" charset="-79"/>
                <a:cs typeface="Aharoni" pitchFamily="2" charset="-79"/>
              </a:rPr>
              <a:t> “</a:t>
            </a:r>
          </a:p>
          <a:p>
            <a:endParaRPr lang="it-IT" sz="800" dirty="0" smtClean="0">
              <a:solidFill>
                <a:schemeClr val="bg1"/>
              </a:solidFill>
              <a:latin typeface="Aharoni" pitchFamily="2" charset="-79"/>
              <a:cs typeface="Aharoni" pitchFamily="2" charset="-79"/>
            </a:endParaRPr>
          </a:p>
          <a:p>
            <a:pPr algn="r"/>
            <a:r>
              <a:rPr lang="it-IT" sz="2000" dirty="0" smtClean="0">
                <a:solidFill>
                  <a:schemeClr val="bg1"/>
                </a:solidFill>
                <a:latin typeface="+mj-lt"/>
                <a:cs typeface="Aharoni" pitchFamily="2" charset="-79"/>
              </a:rPr>
              <a:t>(R. P. FEYNMAN)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it-IT" b="1" dirty="0" smtClean="0">
                <a:latin typeface="Bradley Hand ITC" pitchFamily="66" charset="0"/>
              </a:rPr>
              <a:t>The  skepticism  and  the  genius </a:t>
            </a:r>
            <a:endParaRPr lang="it-IT" sz="2700" b="1" dirty="0">
              <a:latin typeface="Bradley Hand ITC" pitchFamily="66" charset="0"/>
            </a:endParaRPr>
          </a:p>
        </p:txBody>
      </p:sp>
      <p:sp>
        <p:nvSpPr>
          <p:cNvPr id="3" name="CasellaDiTesto 5"/>
          <p:cNvSpPr txBox="1">
            <a:spLocks noChangeArrowheads="1"/>
          </p:cNvSpPr>
          <p:nvPr/>
        </p:nvSpPr>
        <p:spPr bwMode="auto">
          <a:xfrm>
            <a:off x="357158" y="1285860"/>
            <a:ext cx="8358246" cy="1015663"/>
          </a:xfrm>
          <a:prstGeom prst="rect">
            <a:avLst/>
          </a:prstGeom>
          <a:noFill/>
          <a:ln w="9525">
            <a:noFill/>
            <a:miter lim="800000"/>
            <a:headEnd/>
            <a:tailEnd/>
          </a:ln>
        </p:spPr>
        <p:txBody>
          <a:bodyPr wrap="square">
            <a:spAutoFit/>
          </a:bodyPr>
          <a:lstStyle/>
          <a:p>
            <a:r>
              <a:rPr lang="en-US" sz="2000" dirty="0" smtClean="0"/>
              <a:t>No one is able to accept the quantum hypothesis (not even Planck himself!!), except one (really outstanding) man, who immediately understood the power of the theory, absorbing and developing it in only </a:t>
            </a:r>
            <a:r>
              <a:rPr lang="en-US" sz="2000" b="1" dirty="0" smtClean="0"/>
              <a:t>5</a:t>
            </a:r>
            <a:r>
              <a:rPr lang="en-US" sz="2000" dirty="0" smtClean="0"/>
              <a:t> years !!!</a:t>
            </a:r>
            <a:endParaRPr lang="en-US" sz="2000" dirty="0"/>
          </a:p>
        </p:txBody>
      </p:sp>
      <p:pic>
        <p:nvPicPr>
          <p:cNvPr id="4" name="Immagine 5" descr="planck_einstein.jpg"/>
          <p:cNvPicPr>
            <a:picLocks noChangeAspect="1"/>
          </p:cNvPicPr>
          <p:nvPr/>
        </p:nvPicPr>
        <p:blipFill>
          <a:blip r:embed="rId3"/>
          <a:srcRect/>
          <a:stretch>
            <a:fillRect/>
          </a:stretch>
        </p:blipFill>
        <p:spPr bwMode="auto">
          <a:xfrm>
            <a:off x="1357290" y="2643182"/>
            <a:ext cx="6170799" cy="3786214"/>
          </a:xfrm>
          <a:prstGeom prst="rect">
            <a:avLst/>
          </a:prstGeom>
          <a:noFill/>
          <a:ln w="9525">
            <a:noFill/>
            <a:miter lim="800000"/>
            <a:headEnd/>
            <a:tailEnd/>
          </a:ln>
        </p:spPr>
      </p:pic>
      <p:pic>
        <p:nvPicPr>
          <p:cNvPr id="5" name="Picture 4" descr="arrow.png"/>
          <p:cNvPicPr>
            <a:picLocks noChangeAspect="1"/>
          </p:cNvPicPr>
          <p:nvPr/>
        </p:nvPicPr>
        <p:blipFill>
          <a:blip r:embed="rId4"/>
          <a:srcRect l="6817" t="16621" r="25256" b="9809"/>
          <a:stretch>
            <a:fillRect/>
          </a:stretch>
        </p:blipFill>
        <p:spPr>
          <a:xfrm>
            <a:off x="7576467" y="2071678"/>
            <a:ext cx="1567533" cy="1357322"/>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4"/>
            <a:ext cx="8543956" cy="1143000"/>
          </a:xfrm>
        </p:spPr>
        <p:txBody>
          <a:bodyPr>
            <a:normAutofit fontScale="90000"/>
          </a:bodyPr>
          <a:lstStyle/>
          <a:p>
            <a:r>
              <a:rPr lang="it-IT" b="1" dirty="0" smtClean="0">
                <a:latin typeface="Bradley Hand ITC" pitchFamily="66" charset="0"/>
              </a:rPr>
              <a:t>The  quantum mechanics  was  born...</a:t>
            </a:r>
            <a:endParaRPr lang="it-IT" sz="2700" b="1" dirty="0">
              <a:latin typeface="Bradley Hand ITC" pitchFamily="66" charset="0"/>
            </a:endParaRPr>
          </a:p>
        </p:txBody>
      </p:sp>
      <p:pic>
        <p:nvPicPr>
          <p:cNvPr id="3" name="Immagine 7" descr="conference.jpg"/>
          <p:cNvPicPr>
            <a:picLocks noChangeAspect="1"/>
          </p:cNvPicPr>
          <p:nvPr/>
        </p:nvPicPr>
        <p:blipFill>
          <a:blip r:embed="rId3"/>
          <a:srcRect/>
          <a:stretch>
            <a:fillRect/>
          </a:stretch>
        </p:blipFill>
        <p:spPr bwMode="auto">
          <a:xfrm>
            <a:off x="500034" y="1214422"/>
            <a:ext cx="8169169" cy="53483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1422"/>
            <a:ext cx="8543956" cy="1143000"/>
          </a:xfrm>
        </p:spPr>
        <p:txBody>
          <a:bodyPr>
            <a:normAutofit fontScale="90000"/>
          </a:bodyPr>
          <a:lstStyle/>
          <a:p>
            <a:r>
              <a:rPr lang="it-IT" b="1" dirty="0" smtClean="0">
                <a:latin typeface="Bradley Hand ITC" pitchFamily="66" charset="0"/>
              </a:rPr>
              <a:t>The  evolution  of  quantum mechanics</a:t>
            </a:r>
            <a:endParaRPr lang="it-IT" sz="2700" b="1" dirty="0">
              <a:latin typeface="Bradley Hand ITC" pitchFamily="66" charset="0"/>
            </a:endParaRPr>
          </a:p>
        </p:txBody>
      </p:sp>
      <p:sp>
        <p:nvSpPr>
          <p:cNvPr id="4" name="Right Arrow 3"/>
          <p:cNvSpPr/>
          <p:nvPr/>
        </p:nvSpPr>
        <p:spPr>
          <a:xfrm>
            <a:off x="357158" y="5407832"/>
            <a:ext cx="8643998" cy="1357322"/>
          </a:xfrm>
          <a:prstGeom prst="rightArrow">
            <a:avLst>
              <a:gd name="adj1" fmla="val 50000"/>
              <a:gd name="adj2" fmla="val 193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TextBox 4"/>
          <p:cNvSpPr txBox="1"/>
          <p:nvPr/>
        </p:nvSpPr>
        <p:spPr>
          <a:xfrm>
            <a:off x="418795" y="5907898"/>
            <a:ext cx="724181" cy="369332"/>
          </a:xfrm>
          <a:prstGeom prst="rect">
            <a:avLst/>
          </a:prstGeom>
          <a:solidFill>
            <a:schemeClr val="accent1"/>
          </a:solidFill>
        </p:spPr>
        <p:txBody>
          <a:bodyPr wrap="square" rtlCol="0">
            <a:spAutoFit/>
          </a:bodyPr>
          <a:lstStyle/>
          <a:p>
            <a:r>
              <a:rPr lang="it-IT" dirty="0" smtClean="0">
                <a:solidFill>
                  <a:schemeClr val="bg1"/>
                </a:solidFill>
              </a:rPr>
              <a:t>1900</a:t>
            </a:r>
            <a:endParaRPr lang="it-IT" sz="1600" b="1" dirty="0">
              <a:solidFill>
                <a:schemeClr val="bg1"/>
              </a:solidFill>
            </a:endParaRPr>
          </a:p>
        </p:txBody>
      </p:sp>
      <p:sp>
        <p:nvSpPr>
          <p:cNvPr id="8" name="Up Arrow 7"/>
          <p:cNvSpPr/>
          <p:nvPr/>
        </p:nvSpPr>
        <p:spPr>
          <a:xfrm>
            <a:off x="357158" y="4919962"/>
            <a:ext cx="428628" cy="8227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Up Arrow 8"/>
          <p:cNvSpPr/>
          <p:nvPr/>
        </p:nvSpPr>
        <p:spPr>
          <a:xfrm>
            <a:off x="1285852" y="2875968"/>
            <a:ext cx="214314" cy="28730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7826" name="Picture 2" descr="C:\Users\Matt\Desktop\PRESENTAZIONE_MQ\IMAGES\Einstein-1905.jpg"/>
          <p:cNvPicPr>
            <a:picLocks noChangeAspect="1" noChangeArrowheads="1"/>
          </p:cNvPicPr>
          <p:nvPr/>
        </p:nvPicPr>
        <p:blipFill>
          <a:blip r:embed="rId3" cstate="print"/>
          <a:srcRect/>
          <a:stretch>
            <a:fillRect/>
          </a:stretch>
        </p:blipFill>
        <p:spPr bwMode="auto">
          <a:xfrm>
            <a:off x="670618" y="1428736"/>
            <a:ext cx="1428760" cy="1428760"/>
          </a:xfrm>
          <a:prstGeom prst="rect">
            <a:avLst/>
          </a:prstGeom>
          <a:noFill/>
        </p:spPr>
      </p:pic>
      <p:sp>
        <p:nvSpPr>
          <p:cNvPr id="12" name="Up Arrow 11"/>
          <p:cNvSpPr/>
          <p:nvPr/>
        </p:nvSpPr>
        <p:spPr>
          <a:xfrm>
            <a:off x="2214546" y="4783362"/>
            <a:ext cx="357190" cy="96563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TextBox 14"/>
          <p:cNvSpPr txBox="1"/>
          <p:nvPr/>
        </p:nvSpPr>
        <p:spPr>
          <a:xfrm>
            <a:off x="1061737" y="5907898"/>
            <a:ext cx="724181" cy="369332"/>
          </a:xfrm>
          <a:prstGeom prst="rect">
            <a:avLst/>
          </a:prstGeom>
          <a:solidFill>
            <a:schemeClr val="accent1"/>
          </a:solidFill>
        </p:spPr>
        <p:txBody>
          <a:bodyPr wrap="square" rtlCol="0">
            <a:spAutoFit/>
          </a:bodyPr>
          <a:lstStyle/>
          <a:p>
            <a:r>
              <a:rPr lang="it-IT" dirty="0" smtClean="0">
                <a:solidFill>
                  <a:schemeClr val="bg1"/>
                </a:solidFill>
              </a:rPr>
              <a:t>1905</a:t>
            </a:r>
          </a:p>
        </p:txBody>
      </p:sp>
      <p:sp>
        <p:nvSpPr>
          <p:cNvPr id="16" name="TextBox 15"/>
          <p:cNvSpPr txBox="1"/>
          <p:nvPr/>
        </p:nvSpPr>
        <p:spPr>
          <a:xfrm>
            <a:off x="2000232" y="5886520"/>
            <a:ext cx="724181" cy="369332"/>
          </a:xfrm>
          <a:prstGeom prst="rect">
            <a:avLst/>
          </a:prstGeom>
          <a:solidFill>
            <a:schemeClr val="accent1"/>
          </a:solidFill>
        </p:spPr>
        <p:txBody>
          <a:bodyPr wrap="square" rtlCol="0">
            <a:spAutoFit/>
          </a:bodyPr>
          <a:lstStyle/>
          <a:p>
            <a:r>
              <a:rPr lang="it-IT" dirty="0" smtClean="0">
                <a:solidFill>
                  <a:schemeClr val="bg1"/>
                </a:solidFill>
              </a:rPr>
              <a:t>1913</a:t>
            </a:r>
            <a:endParaRPr lang="it-IT" sz="1600" b="1" dirty="0">
              <a:solidFill>
                <a:schemeClr val="bg1"/>
              </a:solidFill>
            </a:endParaRPr>
          </a:p>
        </p:txBody>
      </p:sp>
      <p:sp>
        <p:nvSpPr>
          <p:cNvPr id="17" name="Up Arrow 16"/>
          <p:cNvSpPr/>
          <p:nvPr/>
        </p:nvSpPr>
        <p:spPr>
          <a:xfrm>
            <a:off x="3143238" y="2857496"/>
            <a:ext cx="214316" cy="289150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TextBox 18"/>
          <p:cNvSpPr txBox="1"/>
          <p:nvPr/>
        </p:nvSpPr>
        <p:spPr>
          <a:xfrm>
            <a:off x="2919125" y="5895756"/>
            <a:ext cx="724181" cy="369332"/>
          </a:xfrm>
          <a:prstGeom prst="rect">
            <a:avLst/>
          </a:prstGeom>
          <a:solidFill>
            <a:schemeClr val="accent1"/>
          </a:solidFill>
        </p:spPr>
        <p:txBody>
          <a:bodyPr wrap="square" rtlCol="0">
            <a:spAutoFit/>
          </a:bodyPr>
          <a:lstStyle/>
          <a:p>
            <a:r>
              <a:rPr lang="it-IT" dirty="0" smtClean="0">
                <a:solidFill>
                  <a:schemeClr val="bg1"/>
                </a:solidFill>
              </a:rPr>
              <a:t>1922</a:t>
            </a:r>
            <a:endParaRPr lang="it-IT" sz="1600" b="1" dirty="0">
              <a:solidFill>
                <a:schemeClr val="bg1"/>
              </a:solidFill>
            </a:endParaRPr>
          </a:p>
        </p:txBody>
      </p:sp>
      <p:sp>
        <p:nvSpPr>
          <p:cNvPr id="20" name="Up Arrow 19"/>
          <p:cNvSpPr/>
          <p:nvPr/>
        </p:nvSpPr>
        <p:spPr>
          <a:xfrm>
            <a:off x="4071934" y="4509806"/>
            <a:ext cx="214313" cy="123919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TextBox 20"/>
          <p:cNvSpPr txBox="1"/>
          <p:nvPr/>
        </p:nvSpPr>
        <p:spPr>
          <a:xfrm>
            <a:off x="3786182" y="5889426"/>
            <a:ext cx="724181" cy="369332"/>
          </a:xfrm>
          <a:prstGeom prst="rect">
            <a:avLst/>
          </a:prstGeom>
          <a:solidFill>
            <a:schemeClr val="accent1"/>
          </a:solidFill>
        </p:spPr>
        <p:txBody>
          <a:bodyPr wrap="square" rtlCol="0">
            <a:spAutoFit/>
          </a:bodyPr>
          <a:lstStyle/>
          <a:p>
            <a:r>
              <a:rPr lang="it-IT" dirty="0" smtClean="0">
                <a:solidFill>
                  <a:schemeClr val="bg1"/>
                </a:solidFill>
              </a:rPr>
              <a:t>1924</a:t>
            </a:r>
            <a:endParaRPr lang="it-IT" sz="1600" b="1" dirty="0">
              <a:solidFill>
                <a:schemeClr val="bg1"/>
              </a:solidFill>
            </a:endParaRPr>
          </a:p>
        </p:txBody>
      </p:sp>
      <p:sp>
        <p:nvSpPr>
          <p:cNvPr id="23" name="Up Arrow 22"/>
          <p:cNvSpPr/>
          <p:nvPr/>
        </p:nvSpPr>
        <p:spPr>
          <a:xfrm>
            <a:off x="6143635" y="4836328"/>
            <a:ext cx="428629" cy="90639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4" name="Immagine 11" descr="Davisson_and_Germer.jpg"/>
          <p:cNvPicPr>
            <a:picLocks noChangeAspect="1"/>
          </p:cNvPicPr>
          <p:nvPr/>
        </p:nvPicPr>
        <p:blipFill>
          <a:blip r:embed="rId4"/>
          <a:srcRect/>
          <a:stretch>
            <a:fillRect/>
          </a:stretch>
        </p:blipFill>
        <p:spPr bwMode="auto">
          <a:xfrm>
            <a:off x="4429124" y="1308158"/>
            <a:ext cx="1643074" cy="1667390"/>
          </a:xfrm>
          <a:prstGeom prst="rect">
            <a:avLst/>
          </a:prstGeom>
          <a:noFill/>
          <a:ln w="9525">
            <a:noFill/>
            <a:miter lim="800000"/>
            <a:headEnd/>
            <a:tailEnd/>
          </a:ln>
        </p:spPr>
      </p:pic>
      <p:sp>
        <p:nvSpPr>
          <p:cNvPr id="22" name="Up Arrow 21"/>
          <p:cNvSpPr/>
          <p:nvPr/>
        </p:nvSpPr>
        <p:spPr>
          <a:xfrm>
            <a:off x="5072066" y="3009608"/>
            <a:ext cx="285753" cy="273939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TextBox 24"/>
          <p:cNvSpPr txBox="1"/>
          <p:nvPr/>
        </p:nvSpPr>
        <p:spPr>
          <a:xfrm>
            <a:off x="4857752" y="5889426"/>
            <a:ext cx="724181" cy="369332"/>
          </a:xfrm>
          <a:prstGeom prst="rect">
            <a:avLst/>
          </a:prstGeom>
          <a:solidFill>
            <a:schemeClr val="accent1"/>
          </a:solidFill>
        </p:spPr>
        <p:txBody>
          <a:bodyPr wrap="square" rtlCol="0">
            <a:spAutoFit/>
          </a:bodyPr>
          <a:lstStyle/>
          <a:p>
            <a:r>
              <a:rPr lang="it-IT" dirty="0" smtClean="0">
                <a:solidFill>
                  <a:schemeClr val="bg1"/>
                </a:solidFill>
              </a:rPr>
              <a:t>1925</a:t>
            </a:r>
            <a:endParaRPr lang="it-IT" sz="1600" b="1" dirty="0">
              <a:solidFill>
                <a:schemeClr val="bg1"/>
              </a:solidFill>
            </a:endParaRPr>
          </a:p>
        </p:txBody>
      </p:sp>
      <p:pic>
        <p:nvPicPr>
          <p:cNvPr id="77828" name="Picture 4" descr="C:\Users\Matt\Desktop\PRESENTAZIONE_MQ\IMAGES\heisenberg_schrodinger.jpg"/>
          <p:cNvPicPr>
            <a:picLocks noChangeAspect="1" noChangeArrowheads="1"/>
          </p:cNvPicPr>
          <p:nvPr/>
        </p:nvPicPr>
        <p:blipFill>
          <a:blip r:embed="rId5" cstate="print"/>
          <a:srcRect/>
          <a:stretch>
            <a:fillRect/>
          </a:stretch>
        </p:blipFill>
        <p:spPr bwMode="auto">
          <a:xfrm>
            <a:off x="5500694" y="3636528"/>
            <a:ext cx="1824417" cy="1185871"/>
          </a:xfrm>
          <a:prstGeom prst="rect">
            <a:avLst/>
          </a:prstGeom>
          <a:noFill/>
        </p:spPr>
      </p:pic>
      <p:pic>
        <p:nvPicPr>
          <p:cNvPr id="77829" name="Picture 5" descr="C:\Users\Matt\Desktop\PRESENTAZIONE_MQ\IMAGES\Louis_de_Broglie10.jpg"/>
          <p:cNvPicPr>
            <a:picLocks noChangeAspect="1" noChangeArrowheads="1"/>
          </p:cNvPicPr>
          <p:nvPr/>
        </p:nvPicPr>
        <p:blipFill>
          <a:blip r:embed="rId6" cstate="print"/>
          <a:srcRect/>
          <a:stretch>
            <a:fillRect/>
          </a:stretch>
        </p:blipFill>
        <p:spPr bwMode="auto">
          <a:xfrm>
            <a:off x="3714744" y="3403742"/>
            <a:ext cx="1046957" cy="1087438"/>
          </a:xfrm>
          <a:prstGeom prst="rect">
            <a:avLst/>
          </a:prstGeom>
          <a:noFill/>
        </p:spPr>
      </p:pic>
      <p:pic>
        <p:nvPicPr>
          <p:cNvPr id="77830" name="Picture 6" descr="C:\Users\Matt\Desktop\PRESENTAZIONE_MQ\IMAGES\400px-Walther_Gerlach.jpg"/>
          <p:cNvPicPr>
            <a:picLocks noChangeAspect="1" noChangeArrowheads="1"/>
          </p:cNvPicPr>
          <p:nvPr/>
        </p:nvPicPr>
        <p:blipFill>
          <a:blip r:embed="rId7" cstate="print"/>
          <a:srcRect/>
          <a:stretch>
            <a:fillRect/>
          </a:stretch>
        </p:blipFill>
        <p:spPr bwMode="auto">
          <a:xfrm>
            <a:off x="2714612" y="1360258"/>
            <a:ext cx="1071570" cy="1478766"/>
          </a:xfrm>
          <a:prstGeom prst="rect">
            <a:avLst/>
          </a:prstGeom>
          <a:noFill/>
        </p:spPr>
      </p:pic>
      <p:pic>
        <p:nvPicPr>
          <p:cNvPr id="77831" name="Picture 7" descr="C:\Users\Matt\Desktop\PRESENTAZIONE_MQ\IMAGES\max-planck-5.jpg"/>
          <p:cNvPicPr>
            <a:picLocks noChangeAspect="1" noChangeArrowheads="1"/>
          </p:cNvPicPr>
          <p:nvPr/>
        </p:nvPicPr>
        <p:blipFill>
          <a:blip r:embed="rId8" cstate="print"/>
          <a:srcRect/>
          <a:stretch>
            <a:fillRect/>
          </a:stretch>
        </p:blipFill>
        <p:spPr bwMode="auto">
          <a:xfrm>
            <a:off x="142844" y="3571876"/>
            <a:ext cx="1024182" cy="1335890"/>
          </a:xfrm>
          <a:prstGeom prst="rect">
            <a:avLst/>
          </a:prstGeom>
          <a:noFill/>
        </p:spPr>
      </p:pic>
      <p:pic>
        <p:nvPicPr>
          <p:cNvPr id="77832" name="Picture 8" descr="C:\Users\Matt\Desktop\PRESENTAZIONE_MQ\IMAGES\Niels Henrik David Bohr-1365468.jpg"/>
          <p:cNvPicPr>
            <a:picLocks noChangeAspect="1" noChangeArrowheads="1"/>
          </p:cNvPicPr>
          <p:nvPr/>
        </p:nvPicPr>
        <p:blipFill>
          <a:blip r:embed="rId9"/>
          <a:srcRect l="16354" r="18232"/>
          <a:stretch>
            <a:fillRect/>
          </a:stretch>
        </p:blipFill>
        <p:spPr bwMode="auto">
          <a:xfrm>
            <a:off x="1716821" y="3472165"/>
            <a:ext cx="1283543" cy="1304921"/>
          </a:xfrm>
          <a:prstGeom prst="rect">
            <a:avLst/>
          </a:prstGeom>
          <a:noFill/>
        </p:spPr>
      </p:pic>
      <p:sp>
        <p:nvSpPr>
          <p:cNvPr id="31" name="TextBox 30"/>
          <p:cNvSpPr txBox="1"/>
          <p:nvPr/>
        </p:nvSpPr>
        <p:spPr>
          <a:xfrm>
            <a:off x="6000760" y="5885600"/>
            <a:ext cx="724181" cy="369332"/>
          </a:xfrm>
          <a:prstGeom prst="rect">
            <a:avLst/>
          </a:prstGeom>
          <a:solidFill>
            <a:schemeClr val="accent1"/>
          </a:solidFill>
        </p:spPr>
        <p:txBody>
          <a:bodyPr wrap="square" rtlCol="0">
            <a:spAutoFit/>
          </a:bodyPr>
          <a:lstStyle/>
          <a:p>
            <a:r>
              <a:rPr lang="it-IT" dirty="0" smtClean="0">
                <a:solidFill>
                  <a:schemeClr val="bg1"/>
                </a:solidFill>
              </a:rPr>
              <a:t>1926</a:t>
            </a:r>
            <a:endParaRPr lang="it-IT" sz="1600" b="1" dirty="0">
              <a:solidFill>
                <a:schemeClr val="bg1"/>
              </a:solidFill>
            </a:endParaRPr>
          </a:p>
        </p:txBody>
      </p:sp>
      <p:sp>
        <p:nvSpPr>
          <p:cNvPr id="32" name="Up Arrow 31"/>
          <p:cNvSpPr/>
          <p:nvPr/>
        </p:nvSpPr>
        <p:spPr>
          <a:xfrm>
            <a:off x="7358082" y="3270102"/>
            <a:ext cx="357190" cy="24696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TextBox 33"/>
          <p:cNvSpPr txBox="1"/>
          <p:nvPr/>
        </p:nvSpPr>
        <p:spPr>
          <a:xfrm>
            <a:off x="7215206" y="5885600"/>
            <a:ext cx="724181" cy="369332"/>
          </a:xfrm>
          <a:prstGeom prst="rect">
            <a:avLst/>
          </a:prstGeom>
          <a:solidFill>
            <a:schemeClr val="accent1"/>
          </a:solidFill>
        </p:spPr>
        <p:txBody>
          <a:bodyPr wrap="square" rtlCol="0">
            <a:spAutoFit/>
          </a:bodyPr>
          <a:lstStyle/>
          <a:p>
            <a:r>
              <a:rPr lang="it-IT" dirty="0" smtClean="0">
                <a:solidFill>
                  <a:schemeClr val="bg1"/>
                </a:solidFill>
              </a:rPr>
              <a:t>1928</a:t>
            </a:r>
            <a:endParaRPr lang="it-IT" sz="1600" b="1" dirty="0">
              <a:solidFill>
                <a:schemeClr val="bg1"/>
              </a:solidFill>
            </a:endParaRPr>
          </a:p>
        </p:txBody>
      </p:sp>
      <p:pic>
        <p:nvPicPr>
          <p:cNvPr id="77834" name="Picture 10" descr="C:\Users\Matt\Desktop\PRESENTAZIONE_MQ\IMAGES\bfea3555ad38fe476532c5b54f218c09_XL.jpg"/>
          <p:cNvPicPr>
            <a:picLocks noChangeAspect="1" noChangeArrowheads="1"/>
          </p:cNvPicPr>
          <p:nvPr/>
        </p:nvPicPr>
        <p:blipFill>
          <a:blip r:embed="rId10" cstate="print"/>
          <a:srcRect/>
          <a:stretch>
            <a:fillRect/>
          </a:stretch>
        </p:blipFill>
        <p:spPr bwMode="auto">
          <a:xfrm>
            <a:off x="6858016" y="1357298"/>
            <a:ext cx="1440289" cy="1891580"/>
          </a:xfrm>
          <a:prstGeom prst="rect">
            <a:avLst/>
          </a:prstGeom>
          <a:noFill/>
        </p:spPr>
      </p:pic>
      <p:sp>
        <p:nvSpPr>
          <p:cNvPr id="36" name="Up Arrow 35"/>
          <p:cNvSpPr/>
          <p:nvPr/>
        </p:nvSpPr>
        <p:spPr>
          <a:xfrm>
            <a:off x="8215338" y="4714884"/>
            <a:ext cx="214314" cy="103462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TextBox 28"/>
          <p:cNvSpPr txBox="1"/>
          <p:nvPr/>
        </p:nvSpPr>
        <p:spPr>
          <a:xfrm>
            <a:off x="8001024" y="5883292"/>
            <a:ext cx="724181" cy="369332"/>
          </a:xfrm>
          <a:prstGeom prst="rect">
            <a:avLst/>
          </a:prstGeom>
          <a:solidFill>
            <a:schemeClr val="accent1"/>
          </a:solidFill>
        </p:spPr>
        <p:txBody>
          <a:bodyPr wrap="square" rtlCol="0">
            <a:spAutoFit/>
          </a:bodyPr>
          <a:lstStyle/>
          <a:p>
            <a:r>
              <a:rPr lang="it-IT" dirty="0" smtClean="0">
                <a:solidFill>
                  <a:schemeClr val="bg1"/>
                </a:solidFill>
              </a:rPr>
              <a:t>1965</a:t>
            </a:r>
            <a:endParaRPr lang="it-IT" sz="1600" b="1" dirty="0">
              <a:solidFill>
                <a:schemeClr val="bg1"/>
              </a:solidFill>
            </a:endParaRPr>
          </a:p>
        </p:txBody>
      </p:sp>
      <p:pic>
        <p:nvPicPr>
          <p:cNvPr id="3" name="Picture 2" descr="C:\Users\Matt\Desktop\PRESENTAZIONE_MQ\IMAGES\semana que vem.png"/>
          <p:cNvPicPr>
            <a:picLocks noChangeAspect="1" noChangeArrowheads="1"/>
          </p:cNvPicPr>
          <p:nvPr/>
        </p:nvPicPr>
        <p:blipFill>
          <a:blip r:embed="rId11" cstate="print"/>
          <a:srcRect/>
          <a:stretch>
            <a:fillRect/>
          </a:stretch>
        </p:blipFill>
        <p:spPr bwMode="auto">
          <a:xfrm>
            <a:off x="7715272" y="3929066"/>
            <a:ext cx="1365250" cy="633413"/>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86330"/>
            <a:ext cx="8229600" cy="1143000"/>
          </a:xfrm>
        </p:spPr>
        <p:txBody>
          <a:bodyPr>
            <a:normAutofit/>
          </a:bodyPr>
          <a:lstStyle/>
          <a:p>
            <a:r>
              <a:rPr lang="it-IT" b="1" dirty="0" smtClean="0">
                <a:latin typeface="Bradley Hand ITC" pitchFamily="66" charset="0"/>
              </a:rPr>
              <a:t>That’s  it  for  the  moment ....  </a:t>
            </a:r>
            <a:endParaRPr lang="it-IT" sz="2700" b="1" dirty="0">
              <a:latin typeface="Bradley Hand ITC" pitchFamily="66"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lipFill rotWithShape="1">
          <a:blip xmlns:r="http://schemas.openxmlformats.org/officeDocument/2006/relationships" r:embed="rId1"/>
          <a:stretch>
            <a:fillRect/>
          </a:stretch>
        </a:blipFill>
      </a:spPr>
      <a:bodyPr/>
      <a:lstStyle>
        <a:defPPr>
          <a:defRPr sz="2000">
            <a:no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922</TotalTime>
  <Words>1899</Words>
  <Application>Microsoft Office PowerPoint</Application>
  <PresentationFormat>On-screen Show (4:3)</PresentationFormat>
  <Paragraphs>257</Paragraphs>
  <Slides>45</Slides>
  <Notes>30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47" baseType="lpstr">
      <vt:lpstr>Office Theme</vt:lpstr>
      <vt:lpstr>Equation</vt:lpstr>
      <vt:lpstr>From Planck’s Constant to Quantum Mechanics</vt:lpstr>
      <vt:lpstr>Don’t  be  afraid ...</vt:lpstr>
      <vt:lpstr>Don’t  be  afraid ...</vt:lpstr>
      <vt:lpstr>Let’s  start  from  the  very beginning</vt:lpstr>
      <vt:lpstr>Slide 5</vt:lpstr>
      <vt:lpstr>No  way  to  understand  it !!</vt:lpstr>
      <vt:lpstr>Aristotelian  physics  is  WRONG!</vt:lpstr>
      <vt:lpstr>One  more  easy  thing ...</vt:lpstr>
      <vt:lpstr>The  best  “EPIC FAIL”  ever ...</vt:lpstr>
      <vt:lpstr>But ... we  knowk  what  came  after !</vt:lpstr>
      <vt:lpstr>Than  the  questions  are:</vt:lpstr>
      <vt:lpstr>A  short  excursus ...</vt:lpstr>
      <vt:lpstr>The  limits  of  Thomson  model</vt:lpstr>
      <vt:lpstr>The  Geiger-Marsden  experiment (aka  the  Rutherford  experiment )</vt:lpstr>
      <vt:lpstr>Thomson  vs  Rutherford</vt:lpstr>
      <vt:lpstr>Rutherford  modeling  of  the atomù (Nobel Prize 1908)</vt:lpstr>
      <vt:lpstr>How  big  is  an  atom ??</vt:lpstr>
      <vt:lpstr>How  big  is  an  atom ??</vt:lpstr>
      <vt:lpstr>3000  times  larger  it’s  a  lot !!!</vt:lpstr>
      <vt:lpstr>A  new  model  of  the  atom</vt:lpstr>
      <vt:lpstr>The  limits  of  the Rutherford  model</vt:lpstr>
      <vt:lpstr>The  emission  of  radiation</vt:lpstr>
      <vt:lpstr>Some  emission  spectra</vt:lpstr>
      <vt:lpstr>The  “Black  Body” </vt:lpstr>
      <vt:lpstr>Kirchhoff  and  the  black  body</vt:lpstr>
      <vt:lpstr>The  black  body  spectrum</vt:lpstr>
      <vt:lpstr>The  black  body  “puzzle”</vt:lpstr>
      <vt:lpstr>The  black  body  “puzzle”</vt:lpstr>
      <vt:lpstr>The “ultraviolet catastrophe”</vt:lpstr>
      <vt:lpstr>PLanck’s  lucky  solution</vt:lpstr>
      <vt:lpstr>Slide 31</vt:lpstr>
      <vt:lpstr>The  “desperate  act”</vt:lpstr>
      <vt:lpstr>Planck’s  idea ...</vt:lpstr>
      <vt:lpstr>Getting  ready  for  calculation ...</vt:lpstr>
      <vt:lpstr>Planck’s  calculation  (1/3)</vt:lpstr>
      <vt:lpstr>Planck’s  calculation  (1/3)</vt:lpstr>
      <vt:lpstr>The  Planck’s  formula</vt:lpstr>
      <vt:lpstr>The  Planck’s  formula</vt:lpstr>
      <vt:lpstr>The  Planck’s  constant</vt:lpstr>
      <vt:lpstr>What  does  it  mean ???</vt:lpstr>
      <vt:lpstr>How  can  it  be  like  that ?!?!</vt:lpstr>
      <vt:lpstr>The  skepticism  and  the  genius </vt:lpstr>
      <vt:lpstr>The  quantum mechanics  was  born...</vt:lpstr>
      <vt:lpstr>The  evolution  of  quantum mechanics</vt:lpstr>
      <vt:lpstr>That’s  it  for  the  moment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Planck’s Constant to Quantum Mechanics</dc:title>
  <dc:creator>Matt</dc:creator>
  <cp:lastModifiedBy>Matt</cp:lastModifiedBy>
  <cp:revision>186</cp:revision>
  <dcterms:created xsi:type="dcterms:W3CDTF">2014-02-01T08:35:28Z</dcterms:created>
  <dcterms:modified xsi:type="dcterms:W3CDTF">2014-02-19T17:14:20Z</dcterms:modified>
</cp:coreProperties>
</file>